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70" r:id="rId3"/>
    <p:sldId id="257" r:id="rId4"/>
    <p:sldId id="259" r:id="rId5"/>
    <p:sldId id="271" r:id="rId6"/>
    <p:sldId id="272" r:id="rId7"/>
    <p:sldId id="275" r:id="rId8"/>
    <p:sldId id="273" r:id="rId9"/>
    <p:sldId id="27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188"/>
    <a:srgbClr val="D3C9E5"/>
    <a:srgbClr val="A892CB"/>
    <a:srgbClr val="7C5CB2"/>
    <a:srgbClr val="512698"/>
    <a:srgbClr val="616265"/>
    <a:srgbClr val="DFE0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8" autoAdjust="0"/>
    <p:restoredTop sz="94477" autoAdjust="0"/>
  </p:normalViewPr>
  <p:slideViewPr>
    <p:cSldViewPr snapToGrid="0">
      <p:cViewPr varScale="1">
        <p:scale>
          <a:sx n="108" d="100"/>
          <a:sy n="108" d="100"/>
        </p:scale>
        <p:origin x="6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9E37C-DD1A-4073-B30C-386131B90569}" type="datetimeFigureOut">
              <a:rPr lang="en-GB" smtClean="0"/>
              <a:t>17/04/2020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C676B2-F24C-455B-A0FE-DDE7C0C01D95}" type="slidenum">
              <a:rPr lang="en-GB" smtClean="0"/>
              <a:t>‹#›</a:t>
            </a:fld>
            <a:endParaRPr lang="en-GB"/>
          </a:p>
        </p:txBody>
      </p:sp>
    </p:spTree>
    <p:extLst>
      <p:ext uri="{BB962C8B-B14F-4D97-AF65-F5344CB8AC3E}">
        <p14:creationId xmlns:p14="http://schemas.microsoft.com/office/powerpoint/2010/main" val="868963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76B2-F24C-455B-A0FE-DDE7C0C01D95}" type="slidenum">
              <a:rPr lang="en-GB" smtClean="0"/>
              <a:t>3</a:t>
            </a:fld>
            <a:endParaRPr lang="en-GB"/>
          </a:p>
        </p:txBody>
      </p:sp>
    </p:spTree>
    <p:extLst>
      <p:ext uri="{BB962C8B-B14F-4D97-AF65-F5344CB8AC3E}">
        <p14:creationId xmlns:p14="http://schemas.microsoft.com/office/powerpoint/2010/main" val="257220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76B2-F24C-455B-A0FE-DDE7C0C01D95}" type="slidenum">
              <a:rPr lang="en-GB" smtClean="0"/>
              <a:t>4</a:t>
            </a:fld>
            <a:endParaRPr lang="en-GB"/>
          </a:p>
        </p:txBody>
      </p:sp>
    </p:spTree>
    <p:extLst>
      <p:ext uri="{BB962C8B-B14F-4D97-AF65-F5344CB8AC3E}">
        <p14:creationId xmlns:p14="http://schemas.microsoft.com/office/powerpoint/2010/main" val="650632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76B2-F24C-455B-A0FE-DDE7C0C01D95}" type="slidenum">
              <a:rPr lang="en-GB" smtClean="0"/>
              <a:t>6</a:t>
            </a:fld>
            <a:endParaRPr lang="en-GB"/>
          </a:p>
        </p:txBody>
      </p:sp>
    </p:spTree>
    <p:extLst>
      <p:ext uri="{BB962C8B-B14F-4D97-AF65-F5344CB8AC3E}">
        <p14:creationId xmlns:p14="http://schemas.microsoft.com/office/powerpoint/2010/main" val="1086062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*Expanded test offer currently covers England only</a:t>
            </a:r>
          </a:p>
        </p:txBody>
      </p:sp>
      <p:sp>
        <p:nvSpPr>
          <p:cNvPr id="4" name="Slide Number Placeholder 3"/>
          <p:cNvSpPr>
            <a:spLocks noGrp="1"/>
          </p:cNvSpPr>
          <p:nvPr>
            <p:ph type="sldNum" sz="quarter" idx="5"/>
          </p:nvPr>
        </p:nvSpPr>
        <p:spPr/>
        <p:txBody>
          <a:bodyPr/>
          <a:lstStyle/>
          <a:p>
            <a:fld id="{CFC676B2-F24C-455B-A0FE-DDE7C0C01D95}" type="slidenum">
              <a:rPr lang="en-GB" smtClean="0"/>
              <a:t>8</a:t>
            </a:fld>
            <a:endParaRPr lang="en-GB"/>
          </a:p>
        </p:txBody>
      </p:sp>
    </p:spTree>
    <p:extLst>
      <p:ext uri="{BB962C8B-B14F-4D97-AF65-F5344CB8AC3E}">
        <p14:creationId xmlns:p14="http://schemas.microsoft.com/office/powerpoint/2010/main" val="39388141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Cover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5BD3F4-D768-43C8-BBC2-CF998C2D52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930374" y="2549668"/>
            <a:ext cx="9144000" cy="563231"/>
          </a:xfrm>
        </p:spPr>
        <p:txBody>
          <a:bodyPr anchor="t" anchorCtr="0">
            <a:spAutoFit/>
          </a:bodyPr>
          <a:lstStyle>
            <a:lvl1pPr algn="l">
              <a:defRPr sz="3400" b="1">
                <a:latin typeface="Arial" panose="020B0604020202020204" pitchFamily="34" charset="0"/>
                <a:cs typeface="Arial" panose="020B0604020202020204" pitchFamily="34" charset="0"/>
              </a:defRPr>
            </a:lvl1pPr>
          </a:lstStyle>
          <a:p>
            <a:r>
              <a:rPr lang="en-US" dirty="0"/>
              <a:t>Click to edit Presentation Heading style</a:t>
            </a:r>
            <a:endParaRPr lang="en-GB" dirty="0"/>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930374" y="4156220"/>
            <a:ext cx="9144000" cy="369332"/>
          </a:xfrm>
        </p:spPr>
        <p:txBody>
          <a:bodyPr>
            <a:sp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Presented by/Sub-heading style</a:t>
            </a:r>
            <a:endParaRPr lang="en-GB" dirty="0"/>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930275" y="5671367"/>
            <a:ext cx="4057650" cy="286232"/>
          </a:xfrm>
        </p:spPr>
        <p:txBody>
          <a:bodyPr anchor="b" anchorCtr="0">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Published DD Month YYYY</a:t>
            </a:r>
          </a:p>
        </p:txBody>
      </p:sp>
    </p:spTree>
    <p:extLst>
      <p:ext uri="{BB962C8B-B14F-4D97-AF65-F5344CB8AC3E}">
        <p14:creationId xmlns:p14="http://schemas.microsoft.com/office/powerpoint/2010/main" val="3479683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3CCBF63-BE77-47F7-BC2C-2060A83C7E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9BD00B1E-7CC5-4A29-9FDA-CA9B202B5F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A8D207-F256-473F-8ACD-7992ADD82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9864E7-4D70-4211-A41C-CD2456D5D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B64C231D-00C0-4BA4-8EC1-A2C808CE32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9A8E4A4-9320-483B-B798-ADCC1CC29F5B}"/>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471292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3104CED-FCA3-43E9-B6F2-789E2D8FB3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2B846B65-0149-4100-B804-D2C789D96D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46C89B-BCF7-4515-83E9-A3C71E9652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D143B3E4-DD4B-4F60-B675-7EE726FC7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605A4386-6EBC-49F7-B127-B0EBBFF212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02BCA2-9676-4B81-BB26-14FE059270C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3937373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8C2908A-0CFB-4A42-876D-A00D9532EE5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75CF6847-70BD-4D90-B4D7-F865C7C9D9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C9E28C-4E16-4B39-B317-EACADEF607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AC158A1F-8F81-4146-95DA-CEF409E4CE1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8FB3909-B62E-4B51-9259-87A8A02A1010}"/>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1521416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42DCAB3-0E0A-4629-AB94-975F98601F3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Vertical Title 1">
            <a:extLst>
              <a:ext uri="{FF2B5EF4-FFF2-40B4-BE49-F238E27FC236}">
                <a16:creationId xmlns:a16="http://schemas.microsoft.com/office/drawing/2014/main" id="{C3E0E009-FA67-4DB0-9941-4B016B5404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6841E8-6B80-423A-957E-5BF42338425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40EBF63B-FEF9-4C03-9300-380CF7AC07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3D3F4-F8DF-4316-93E5-D3A857F77CFE}"/>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50640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4C83D81-04CB-4893-9BFB-986BF0E2655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305541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120282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A56A6B2-45CE-47D3-ADDB-BD31EA1119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0ED93AC6-2F50-4B91-B6DD-840E6B04BBBF}"/>
              </a:ext>
            </a:extLst>
          </p:cNvPr>
          <p:cNvSpPr>
            <a:spLocks noGrp="1"/>
          </p:cNvSpPr>
          <p:nvPr>
            <p:ph type="title" hasCustomPrompt="1"/>
          </p:nvPr>
        </p:nvSpPr>
        <p:spPr>
          <a:xfrm>
            <a:off x="831850" y="2587192"/>
            <a:ext cx="10515600" cy="590931"/>
          </a:xfrm>
        </p:spPr>
        <p:txBody>
          <a:bodyPr anchor="t" anchorCtr="0">
            <a:spAutoFit/>
          </a:bodyPr>
          <a:lstStyle>
            <a:lvl1pPr>
              <a:defRPr sz="3600" b="1"/>
            </a:lvl1pPr>
          </a:lstStyle>
          <a:p>
            <a:r>
              <a:rPr lang="en-US" dirty="0"/>
              <a:t>Section heading</a:t>
            </a:r>
            <a:endParaRPr lang="en-GB" dirty="0"/>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831850" y="3789940"/>
            <a:ext cx="10515600" cy="369332"/>
          </a:xfrm>
        </p:spPr>
        <p:txBody>
          <a:bodyPr>
            <a:spAutoFit/>
          </a:bodyPr>
          <a:lstStyle>
            <a:lvl1pPr marL="0" indent="0">
              <a:buNone/>
              <a:defRPr sz="20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Sub-heading</a:t>
            </a:r>
          </a:p>
        </p:txBody>
      </p:sp>
    </p:spTree>
    <p:extLst>
      <p:ext uri="{BB962C8B-B14F-4D97-AF65-F5344CB8AC3E}">
        <p14:creationId xmlns:p14="http://schemas.microsoft.com/office/powerpoint/2010/main" val="196778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041E873-0E11-44B1-8E1D-3939D1CB99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10" name="AutoShape 3">
            <a:extLst>
              <a:ext uri="{FF2B5EF4-FFF2-40B4-BE49-F238E27FC236}">
                <a16:creationId xmlns:a16="http://schemas.microsoft.com/office/drawing/2014/main" id="{4FAAD646-2462-41CA-AE4B-76753CEDFF52}"/>
              </a:ext>
            </a:extLst>
          </p:cNvPr>
          <p:cNvSpPr>
            <a:spLocks noChangeAspect="1" noChangeArrowheads="1" noTextEdit="1"/>
          </p:cNvSpPr>
          <p:nvPr userDrawn="1"/>
        </p:nvSpPr>
        <p:spPr bwMode="auto">
          <a:xfrm>
            <a:off x="0" y="0"/>
            <a:ext cx="12150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Large text page</a:t>
            </a:r>
          </a:p>
        </p:txBody>
      </p:sp>
      <p:sp>
        <p:nvSpPr>
          <p:cNvPr id="5" name="Footer Placeholder 4">
            <a:extLst>
              <a:ext uri="{FF2B5EF4-FFF2-40B4-BE49-F238E27FC236}">
                <a16:creationId xmlns:a16="http://schemas.microsoft.com/office/drawing/2014/main" id="{3939CF87-BF69-4238-8BAD-CEB980FB9F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CE01D87-EBA9-4116-8E30-46E256527195}"/>
              </a:ext>
            </a:extLst>
          </p:cNvPr>
          <p:cNvSpPr>
            <a:spLocks noGrp="1"/>
          </p:cNvSpPr>
          <p:nvPr>
            <p:ph type="sldNum" sz="quarter" idx="12"/>
          </p:nvPr>
        </p:nvSpPr>
        <p:spPr/>
        <p:txBody>
          <a:bodyPr/>
          <a:lstStyle/>
          <a:p>
            <a:fld id="{06A44ADC-FBC0-4698-B0EC-1AD4A4060383}" type="slidenum">
              <a:rPr lang="en-GB" smtClean="0"/>
              <a:t>‹#›</a:t>
            </a:fld>
            <a:endParaRPr lang="en-GB"/>
          </a:p>
        </p:txBody>
      </p:sp>
      <p:sp>
        <p:nvSpPr>
          <p:cNvPr id="9" name="Rectangle: Diagonal Corners Rounded 8">
            <a:extLst>
              <a:ext uri="{FF2B5EF4-FFF2-40B4-BE49-F238E27FC236}">
                <a16:creationId xmlns:a16="http://schemas.microsoft.com/office/drawing/2014/main" id="{9C8A0FD4-F699-4BB5-A3C8-3A511F41233C}"/>
              </a:ext>
            </a:extLst>
          </p:cNvPr>
          <p:cNvSpPr/>
          <p:nvPr userDrawn="1"/>
        </p:nvSpPr>
        <p:spPr>
          <a:xfrm flipH="1">
            <a:off x="543561" y="553338"/>
            <a:ext cx="11095443" cy="5390262"/>
          </a:xfrm>
          <a:prstGeom prst="round2DiagRect">
            <a:avLst/>
          </a:prstGeom>
          <a:noFill/>
          <a:ln w="22860">
            <a:solidFill>
              <a:srgbClr val="616265"/>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dirty="0">
              <a:solidFill>
                <a:schemeClr val="tx1"/>
              </a:solidFill>
            </a:endParaRPr>
          </a:p>
        </p:txBody>
      </p:sp>
    </p:spTree>
    <p:extLst>
      <p:ext uri="{BB962C8B-B14F-4D97-AF65-F5344CB8AC3E}">
        <p14:creationId xmlns:p14="http://schemas.microsoft.com/office/powerpoint/2010/main" val="117039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CFA8AA-1F36-4E3C-977C-A7C918EE026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8982F404-A628-4163-A67A-017625A1F1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6CC20F-2520-4988-AFE4-EBE97F23EF9C}"/>
              </a:ext>
            </a:extLst>
          </p:cNvPr>
          <p:cNvSpPr>
            <a:spLocks noGrp="1"/>
          </p:cNvSpPr>
          <p:nvPr>
            <p:ph sz="half" idx="1" hasCustomPrompt="1"/>
          </p:nvPr>
        </p:nvSpPr>
        <p:spPr>
          <a:xfrm>
            <a:off x="360000"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4" name="Content Placeholder 3">
            <a:extLst>
              <a:ext uri="{FF2B5EF4-FFF2-40B4-BE49-F238E27FC236}">
                <a16:creationId xmlns:a16="http://schemas.microsoft.com/office/drawing/2014/main" id="{2ABA3220-04BF-4C22-9F1D-EA71CB2E4D12}"/>
              </a:ext>
            </a:extLst>
          </p:cNvPr>
          <p:cNvSpPr>
            <a:spLocks noGrp="1"/>
          </p:cNvSpPr>
          <p:nvPr>
            <p:ph sz="half" idx="2" hasCustomPrompt="1"/>
          </p:nvPr>
        </p:nvSpPr>
        <p:spPr>
          <a:xfrm>
            <a:off x="6224072"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6" name="Footer Placeholder 5">
            <a:extLst>
              <a:ext uri="{FF2B5EF4-FFF2-40B4-BE49-F238E27FC236}">
                <a16:creationId xmlns:a16="http://schemas.microsoft.com/office/drawing/2014/main" id="{D69C2192-61D5-4EB8-AAF7-C62287CE3E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E3B638-8AEF-4744-AF26-A06733AEBCD1}"/>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4113154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3238306-4959-4D7E-824A-5FCB2D3855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3F56CF47-9317-4BCB-B768-6FAFA244E835}"/>
              </a:ext>
            </a:extLst>
          </p:cNvPr>
          <p:cNvSpPr>
            <a:spLocks noGrp="1"/>
          </p:cNvSpPr>
          <p:nvPr>
            <p:ph type="title"/>
          </p:nvPr>
        </p:nvSpPr>
        <p:spPr>
          <a:xfrm>
            <a:off x="360000" y="360000"/>
            <a:ext cx="11444072" cy="904436"/>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8EE0031-2A64-4B9F-9549-581805ECA54B}"/>
              </a:ext>
            </a:extLst>
          </p:cNvPr>
          <p:cNvSpPr>
            <a:spLocks noGrp="1"/>
          </p:cNvSpPr>
          <p:nvPr>
            <p:ph type="body" idx="1"/>
          </p:nvPr>
        </p:nvSpPr>
        <p:spPr>
          <a:xfrm>
            <a:off x="368514"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50C07EE-CCB7-404E-8CA0-28E7EADD4352}"/>
              </a:ext>
            </a:extLst>
          </p:cNvPr>
          <p:cNvSpPr>
            <a:spLocks noGrp="1"/>
          </p:cNvSpPr>
          <p:nvPr>
            <p:ph sz="half" idx="2" hasCustomPrompt="1"/>
          </p:nvPr>
        </p:nvSpPr>
        <p:spPr>
          <a:xfrm>
            <a:off x="368514"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Text Placeholder 4">
            <a:extLst>
              <a:ext uri="{FF2B5EF4-FFF2-40B4-BE49-F238E27FC236}">
                <a16:creationId xmlns:a16="http://schemas.microsoft.com/office/drawing/2014/main" id="{164D9511-94F7-4D8A-B308-9F45F8C31020}"/>
              </a:ext>
            </a:extLst>
          </p:cNvPr>
          <p:cNvSpPr>
            <a:spLocks noGrp="1"/>
          </p:cNvSpPr>
          <p:nvPr>
            <p:ph type="body" sz="quarter" idx="3"/>
          </p:nvPr>
        </p:nvSpPr>
        <p:spPr>
          <a:xfrm>
            <a:off x="6224072"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14B37DB-BE92-439C-B307-B67909DBB68B}"/>
              </a:ext>
            </a:extLst>
          </p:cNvPr>
          <p:cNvSpPr>
            <a:spLocks noGrp="1"/>
          </p:cNvSpPr>
          <p:nvPr>
            <p:ph sz="quarter" idx="4" hasCustomPrompt="1"/>
          </p:nvPr>
        </p:nvSpPr>
        <p:spPr>
          <a:xfrm>
            <a:off x="6224072"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8" name="Footer Placeholder 7">
            <a:extLst>
              <a:ext uri="{FF2B5EF4-FFF2-40B4-BE49-F238E27FC236}">
                <a16:creationId xmlns:a16="http://schemas.microsoft.com/office/drawing/2014/main" id="{BF22FB8E-C592-4C15-8B2B-5B8ADAC8C7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C3D43E-BF05-4A08-83EC-42885B455129}"/>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773110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5ED54B9-F2A7-4FFF-9D77-5DA942986D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462557C2-113E-4A34-8911-A50E353E9CE5}"/>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4BFBCE85-97F0-4F9A-BD88-99ECA8B51C8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1D4E44F-BFBB-4DDD-863B-D41AF6EB9041}"/>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319583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946B4A-3069-4ED3-99CC-607B68B7BC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3" name="Footer Placeholder 2">
            <a:extLst>
              <a:ext uri="{FF2B5EF4-FFF2-40B4-BE49-F238E27FC236}">
                <a16:creationId xmlns:a16="http://schemas.microsoft.com/office/drawing/2014/main" id="{2383A5B5-FA1A-41C9-AE10-1940D02DA5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70FA1E2-41C9-4717-9C40-A65437125E44}"/>
              </a:ext>
            </a:extLst>
          </p:cNvPr>
          <p:cNvSpPr>
            <a:spLocks noGrp="1"/>
          </p:cNvSpPr>
          <p:nvPr>
            <p:ph type="sldNum" sz="quarter" idx="12"/>
          </p:nvPr>
        </p:nvSpPr>
        <p:spPr/>
        <p:txBody>
          <a:bodyPr/>
          <a:lstStyle/>
          <a:p>
            <a:fld id="{06A44ADC-FBC0-4698-B0EC-1AD4A4060383}" type="slidenum">
              <a:rPr lang="en-GB" smtClean="0"/>
              <a:t>‹#›</a:t>
            </a:fld>
            <a:endParaRPr lang="en-GB"/>
          </a:p>
        </p:txBody>
      </p:sp>
    </p:spTree>
    <p:extLst>
      <p:ext uri="{BB962C8B-B14F-4D97-AF65-F5344CB8AC3E}">
        <p14:creationId xmlns:p14="http://schemas.microsoft.com/office/powerpoint/2010/main" val="211851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B943-7FEE-4EBA-894D-1AFF2D304472}"/>
              </a:ext>
            </a:extLst>
          </p:cNvPr>
          <p:cNvSpPr>
            <a:spLocks noGrp="1"/>
          </p:cNvSpPr>
          <p:nvPr>
            <p:ph type="title"/>
          </p:nvPr>
        </p:nvSpPr>
        <p:spPr>
          <a:xfrm>
            <a:off x="360000" y="360000"/>
            <a:ext cx="11444072" cy="535531"/>
          </a:xfrm>
          <a:prstGeom prst="rect">
            <a:avLst/>
          </a:prstGeom>
        </p:spPr>
        <p:txBody>
          <a:bodyPr vert="horz" lIns="91440" tIns="45720" rIns="91440" bIns="45720" rtlCol="0" anchor="t" anchorCtr="0">
            <a:sp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B1BCFDC-5D94-4F0B-82D3-04481417E05B}"/>
              </a:ext>
            </a:extLst>
          </p:cNvPr>
          <p:cNvSpPr>
            <a:spLocks noGrp="1"/>
          </p:cNvSpPr>
          <p:nvPr>
            <p:ph type="body" idx="1"/>
          </p:nvPr>
        </p:nvSpPr>
        <p:spPr>
          <a:xfrm>
            <a:off x="359999" y="1440000"/>
            <a:ext cx="11444073" cy="4351338"/>
          </a:xfrm>
          <a:prstGeom prst="rect">
            <a:avLst/>
          </a:prstGeom>
        </p:spPr>
        <p:txBody>
          <a:bodyPr vert="horz" lIns="91440" tIns="45720" rIns="91440" bIns="45720" rtlCol="0">
            <a:normAutofit/>
          </a:body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14055446-D695-44BC-B721-FA7A3D3B3C66}"/>
              </a:ext>
            </a:extLst>
          </p:cNvPr>
          <p:cNvSpPr>
            <a:spLocks noGrp="1"/>
          </p:cNvSpPr>
          <p:nvPr>
            <p:ph type="ftr" sz="quarter" idx="3"/>
          </p:nvPr>
        </p:nvSpPr>
        <p:spPr>
          <a:xfrm>
            <a:off x="4445000" y="6356350"/>
            <a:ext cx="6380018"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680DA2C-4054-4870-AE04-3BEF0E4964D5}"/>
              </a:ext>
            </a:extLst>
          </p:cNvPr>
          <p:cNvSpPr>
            <a:spLocks noGrp="1"/>
          </p:cNvSpPr>
          <p:nvPr>
            <p:ph type="sldNum" sz="quarter" idx="4"/>
          </p:nvPr>
        </p:nvSpPr>
        <p:spPr>
          <a:xfrm>
            <a:off x="11044381" y="6356350"/>
            <a:ext cx="759691"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fld id="{06A44ADC-FBC0-4698-B0EC-1AD4A4060383}" type="slidenum">
              <a:rPr lang="en-GB" smtClean="0"/>
              <a:t>‹#›</a:t>
            </a:fld>
            <a:endParaRPr lang="en-GB" dirty="0"/>
          </a:p>
        </p:txBody>
      </p:sp>
    </p:spTree>
    <p:extLst>
      <p:ext uri="{BB962C8B-B14F-4D97-AF65-F5344CB8AC3E}">
        <p14:creationId xmlns:p14="http://schemas.microsoft.com/office/powerpoint/2010/main" val="2927442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6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lang="en-GB" sz="3200" b="1"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100" b="1"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3pPr>
      <a:lvl4pPr marL="57150" indent="-28575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4pPr>
      <a:lvl5pPr marL="517950" indent="-285750" algn="l" defTabSz="914400" rtl="0" eaLnBrk="1" latinLnBrk="0" hangingPunct="1">
        <a:lnSpc>
          <a:spcPct val="90000"/>
        </a:lnSpc>
        <a:spcBef>
          <a:spcPts val="500"/>
        </a:spcBef>
        <a:buFont typeface="Arial" panose="020B0604020202020204" pitchFamily="34" charset="0"/>
        <a:buChar char="•"/>
        <a:defRPr lang="en-GB"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youtu.be/JVB6TC49ss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forms.office.com/formspro/Pages/ResponsePage.aspx?id=uMpdpWbO6kWrP2W8Kwe105edhl6065JGnQ6QaoOkizNUNU0wQkpTTDFUWTAzRzdDUTFGWDNCSFNJVC4u&amp;vt=a55dcab8-ce66-45ea-ab3f-65bc2b07b5d3_2b4b9e57-6e02-4cb2-97de-c6a4a22ff9df_Hash7_xqkWhgCqBNP04ZXPNSGQbYcLuPgbmkb2HBM74RMLHqY%3d" TargetMode="External"/><Relationship Id="rId7" Type="http://schemas.openxmlformats.org/officeDocument/2006/relationships/hyperlink" Target="https://forms.office.com/formspro/Pages/ResponsePage.aspx?id=uMpdpWbO6kWrP2W8Kwe105edhl6065JGnQ6QaoOkizNUNU0wQkpTTDFUWTAzRzdDUTFGWDNCSFNJVC4u&amp;vt=a55dcab8-ce66-45ea-ab3f-65bc2b07b5d3_9d425bea-c0c8-4418-b18e-0e8c96fe89ce_Hash7_akWzSfCLITU3nZb5Xaer%2fGaN2N0IWgbGzkMpV2ndJXg%3d" TargetMode="External"/><Relationship Id="rId2" Type="http://schemas.openxmlformats.org/officeDocument/2006/relationships/hyperlink" Target="https://forms.office.com/formspro/Pages/ResponsePage.aspx?id=uMpdpWbO6kWrP2W8Kwe105edhl6065JGnQ6QaoOkizNUNU0wQkpTTDFUWTAzRzdDUTFGWDNCSFNJVC4u&amp;vt=a55dcab8-ce66-45ea-ab3f-65bc2b07b5d3_a387f86e-f3e7-42f9-bb53-880096924fe1_Hash7_qGsXh3nVVN%2bUwgkpE5%2bCSIOakpAa04r3crFhEFojWSE%3d" TargetMode="External"/><Relationship Id="rId1" Type="http://schemas.openxmlformats.org/officeDocument/2006/relationships/slideLayout" Target="../slideLayouts/slideLayout2.xml"/><Relationship Id="rId6" Type="http://schemas.openxmlformats.org/officeDocument/2006/relationships/hyperlink" Target="https://forms.office.com/formspro/Pages/ResponsePage.aspx?id=uMpdpWbO6kWrP2W8Kwe105edhl6065JGnQ6QaoOkizNUNU0wQkpTTDFUWTAzRzdDUTFGWDNCSFNJVC4u&amp;vt=a55dcab8-ce66-45ea-ab3f-65bc2b07b5d3_d3cb0111-c65e-40d1-a546-04c69961179b_Hash7_6cCd1sXVXm20kAsmSPMJzwkiyVyteDOtcyf%2bk9qiLqQ%3d" TargetMode="External"/><Relationship Id="rId5" Type="http://schemas.openxmlformats.org/officeDocument/2006/relationships/hyperlink" Target="https://forms.office.com/formspro/Pages/ResponsePage.aspx?id=uMpdpWbO6kWrP2W8Kwe105edhl6065JGnQ6QaoOkizNUNU0wQkpTTDFUWTAzRzdDUTFGWDNCSFNJVC4u&amp;vt=a55dcab8-ce66-45ea-ab3f-65bc2b07b5d3_a519ed19-f52f-46d5-b22d-0243e6c31d7a_Hash7_LZMuxPmVK5NxOk8Rp09ngyNeDA9DUzNffC7GcrSAzK8%3d" TargetMode="External"/><Relationship Id="rId4" Type="http://schemas.openxmlformats.org/officeDocument/2006/relationships/hyperlink" Target="https://forms.office.com/formspro/Pages/ResponsePage.aspx?id=uMpdpWbO6kWrP2W8Kwe105edhl6065JGnQ6QaoOkizNUNU0wQkpTTDFUWTAzRzdDUTFGWDNCSFNJVC4u&amp;vt=a55dcab8-ce66-45ea-ab3f-65bc2b07b5d3_25854420-e432-460c-bb2d-54fbfd78a8c8_Hash7_xFnqDqGPLB3yaZ80cUqYpC3v5rOtOHWOxh5QsfeYDi0%3d"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70E482-A125-4833-B712-67EC9E72E5F2}"/>
              </a:ext>
            </a:extLst>
          </p:cNvPr>
          <p:cNvSpPr>
            <a:spLocks noGrp="1"/>
          </p:cNvSpPr>
          <p:nvPr>
            <p:ph type="ctrTitle"/>
          </p:nvPr>
        </p:nvSpPr>
        <p:spPr/>
        <p:txBody>
          <a:bodyPr/>
          <a:lstStyle/>
          <a:p>
            <a:r>
              <a:rPr lang="en-GB" dirty="0"/>
              <a:t>Coronavirus National Testing Programme</a:t>
            </a:r>
          </a:p>
        </p:txBody>
      </p:sp>
      <p:sp>
        <p:nvSpPr>
          <p:cNvPr id="5" name="Subtitle 4">
            <a:extLst>
              <a:ext uri="{FF2B5EF4-FFF2-40B4-BE49-F238E27FC236}">
                <a16:creationId xmlns:a16="http://schemas.microsoft.com/office/drawing/2014/main" id="{F9E4C3DD-0C15-4059-95FA-4122D45E2BAB}"/>
              </a:ext>
            </a:extLst>
          </p:cNvPr>
          <p:cNvSpPr>
            <a:spLocks noGrp="1"/>
          </p:cNvSpPr>
          <p:nvPr>
            <p:ph type="subTitle" idx="1"/>
          </p:nvPr>
        </p:nvSpPr>
        <p:spPr>
          <a:xfrm>
            <a:off x="930373" y="4156220"/>
            <a:ext cx="9933370" cy="369332"/>
          </a:xfrm>
        </p:spPr>
        <p:txBody>
          <a:bodyPr/>
          <a:lstStyle/>
          <a:p>
            <a:r>
              <a:rPr lang="en-GB" dirty="0"/>
              <a:t>Information for employers on testing for </a:t>
            </a:r>
            <a:r>
              <a:rPr lang="en-GB"/>
              <a:t>frontline workers</a:t>
            </a:r>
            <a:endParaRPr lang="en-GB" dirty="0"/>
          </a:p>
        </p:txBody>
      </p:sp>
      <p:sp>
        <p:nvSpPr>
          <p:cNvPr id="6" name="Text Placeholder 5">
            <a:extLst>
              <a:ext uri="{FF2B5EF4-FFF2-40B4-BE49-F238E27FC236}">
                <a16:creationId xmlns:a16="http://schemas.microsoft.com/office/drawing/2014/main" id="{CB69CF3D-3ED7-4E40-8980-547EF27F078A}"/>
              </a:ext>
            </a:extLst>
          </p:cNvPr>
          <p:cNvSpPr>
            <a:spLocks noGrp="1"/>
          </p:cNvSpPr>
          <p:nvPr>
            <p:ph type="body" sz="quarter" idx="13"/>
          </p:nvPr>
        </p:nvSpPr>
        <p:spPr/>
        <p:txBody>
          <a:bodyPr/>
          <a:lstStyle/>
          <a:p>
            <a:r>
              <a:rPr lang="en-GB" dirty="0"/>
              <a:t>17 April 2020</a:t>
            </a:r>
          </a:p>
        </p:txBody>
      </p:sp>
    </p:spTree>
    <p:extLst>
      <p:ext uri="{BB962C8B-B14F-4D97-AF65-F5344CB8AC3E}">
        <p14:creationId xmlns:p14="http://schemas.microsoft.com/office/powerpoint/2010/main" val="317683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Testing of children under 18 years of age</a:t>
            </a:r>
          </a:p>
        </p:txBody>
      </p:sp>
      <p:sp>
        <p:nvSpPr>
          <p:cNvPr id="7" name="Content Placeholder 6">
            <a:extLst>
              <a:ext uri="{FF2B5EF4-FFF2-40B4-BE49-F238E27FC236}">
                <a16:creationId xmlns:a16="http://schemas.microsoft.com/office/drawing/2014/main" id="{B45199DD-EC17-4660-B97D-D0A24B0C8A59}"/>
              </a:ext>
            </a:extLst>
          </p:cNvPr>
          <p:cNvSpPr>
            <a:spLocks noGrp="1"/>
          </p:cNvSpPr>
          <p:nvPr>
            <p:ph idx="1"/>
          </p:nvPr>
        </p:nvSpPr>
        <p:spPr>
          <a:xfrm>
            <a:off x="359999" y="1204839"/>
            <a:ext cx="11446163" cy="4586499"/>
          </a:xfrm>
        </p:spPr>
        <p:txBody>
          <a:bodyPr/>
          <a:lstStyle/>
          <a:p>
            <a:pPr lvl="0">
              <a:lnSpc>
                <a:spcPct val="100000"/>
              </a:lnSpc>
              <a:spcBef>
                <a:spcPts val="1800"/>
              </a:spcBef>
              <a:spcAft>
                <a:spcPts val="0"/>
              </a:spcAft>
              <a:buClr>
                <a:srgbClr val="787878"/>
              </a:buClr>
              <a:buSzPct val="75000"/>
            </a:pPr>
            <a:endParaRPr lang="en-GB" sz="1800" b="0" spc="-30" dirty="0">
              <a:ea typeface="Verdana" panose="020B0604030504040204" pitchFamily="34" charset="0"/>
            </a:endParaRP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If a frontline worker is self-isolating due to an under-18 year old in their household showing symptoms of the coronavirus, that child can be tested. </a:t>
            </a:r>
          </a:p>
          <a:p>
            <a:pPr lvl="0">
              <a:lnSpc>
                <a:spcPct val="100000"/>
              </a:lnSpc>
              <a:spcBef>
                <a:spcPts val="1800"/>
              </a:spcBef>
              <a:spcAft>
                <a:spcPts val="0"/>
              </a:spcAft>
              <a:buClr>
                <a:srgbClr val="787878"/>
              </a:buClr>
              <a:buSzPct val="75000"/>
            </a:pPr>
            <a:r>
              <a:rPr lang="en-GB" sz="1800" b="0" i="1" spc="-30" dirty="0">
                <a:ea typeface="Verdana" panose="020B0604030504040204" pitchFamily="34" charset="0"/>
              </a:rPr>
              <a:t>Testing for children is available at specific sites – see slide 8 for details</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Right now tests for 12-18 year olds can be self-administered or the parent/guardian can perform them.</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Tests for 5-12 year olds must be administered by the parent or guardian.</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Tests are unsuitable for under fives. If the key worker’s child under-five has coronavirus symptoms, please instruct them to follow current NHS guidance https://www.nhs.uk/conditions/coronavirus-covid-19/ </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This helpful animation demonstrates the drive-through test </a:t>
            </a:r>
            <a:r>
              <a:rPr lang="en-GB" sz="1800" b="0" spc="-30" dirty="0">
                <a:ea typeface="Verdana" panose="020B0604030504040204" pitchFamily="34" charset="0"/>
                <a:hlinkClick r:id="rId2"/>
              </a:rPr>
              <a:t>experience</a:t>
            </a:r>
            <a:endParaRPr lang="en-GB" dirty="0"/>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2</a:t>
            </a:fld>
            <a:endParaRPr lang="en-GB"/>
          </a:p>
        </p:txBody>
      </p:sp>
      <p:pic>
        <p:nvPicPr>
          <p:cNvPr id="10" name="Picture 9">
            <a:extLst>
              <a:ext uri="{FF2B5EF4-FFF2-40B4-BE49-F238E27FC236}">
                <a16:creationId xmlns:a16="http://schemas.microsoft.com/office/drawing/2014/main" id="{D608CD1E-FC48-4E4C-AD9B-0E9FCF8B09AC}"/>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372720" y="4623699"/>
            <a:ext cx="1431352" cy="1450145"/>
          </a:xfrm>
          <a:prstGeom prst="rect">
            <a:avLst/>
          </a:prstGeom>
        </p:spPr>
      </p:pic>
    </p:spTree>
    <p:extLst>
      <p:ext uri="{BB962C8B-B14F-4D97-AF65-F5344CB8AC3E}">
        <p14:creationId xmlns:p14="http://schemas.microsoft.com/office/powerpoint/2010/main" val="1342822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Introduction</a:t>
            </a:r>
          </a:p>
        </p:txBody>
      </p:sp>
      <p:sp>
        <p:nvSpPr>
          <p:cNvPr id="7" name="Content Placeholder 6">
            <a:extLst>
              <a:ext uri="{FF2B5EF4-FFF2-40B4-BE49-F238E27FC236}">
                <a16:creationId xmlns:a16="http://schemas.microsoft.com/office/drawing/2014/main" id="{B45199DD-EC17-4660-B97D-D0A24B0C8A59}"/>
              </a:ext>
            </a:extLst>
          </p:cNvPr>
          <p:cNvSpPr>
            <a:spLocks noGrp="1"/>
          </p:cNvSpPr>
          <p:nvPr>
            <p:ph idx="1"/>
          </p:nvPr>
        </p:nvSpPr>
        <p:spPr>
          <a:xfrm>
            <a:off x="359999" y="1276350"/>
            <a:ext cx="11446163" cy="4514988"/>
          </a:xfrm>
        </p:spPr>
        <p:txBody>
          <a:bodyPr/>
          <a:lstStyle/>
          <a:p>
            <a:pPr lvl="0">
              <a:lnSpc>
                <a:spcPct val="100000"/>
              </a:lnSpc>
              <a:spcBef>
                <a:spcPts val="1800"/>
              </a:spcBef>
              <a:spcAft>
                <a:spcPts val="0"/>
              </a:spcAft>
              <a:buClr>
                <a:srgbClr val="787878"/>
              </a:buClr>
              <a:buSzPct val="75000"/>
            </a:pPr>
            <a:r>
              <a:rPr lang="en-GB" sz="1600" b="0" spc="-30" dirty="0">
                <a:ea typeface="Verdana" panose="020B0604030504040204" pitchFamily="34" charset="0"/>
              </a:rPr>
              <a:t>The National Testing Programme provides coronavirus tests to frontline workers or symptomatic members of their household. This is to support the return to work of frontline workers and help employers maximise their workforce capacity during this unprecedented time. </a:t>
            </a:r>
            <a:r>
              <a:rPr lang="en-GB" sz="1600" spc="-30" dirty="0">
                <a:ea typeface="Verdana" panose="020B0604030504040204" pitchFamily="34" charset="0"/>
              </a:rPr>
              <a:t>When a member of staff reports the need for a coronavirus test, please complete the following actions:</a:t>
            </a:r>
            <a:endParaRPr lang="en-GB" sz="1600" b="0" spc="-30" dirty="0">
              <a:ea typeface="Verdana" panose="020B0604030504040204" pitchFamily="34" charset="0"/>
            </a:endParaRPr>
          </a:p>
          <a:p>
            <a:pPr marL="342900" lvl="0" indent="-342900">
              <a:lnSpc>
                <a:spcPct val="100000"/>
              </a:lnSpc>
              <a:spcBef>
                <a:spcPts val="1000"/>
              </a:spcBef>
              <a:spcAft>
                <a:spcPts val="0"/>
              </a:spcAft>
              <a:buClr>
                <a:srgbClr val="787878"/>
              </a:buClr>
              <a:buSzPct val="75000"/>
              <a:buFont typeface="+mj-lt"/>
              <a:buAutoNum type="arabicPeriod"/>
            </a:pPr>
            <a:r>
              <a:rPr lang="en-GB" sz="1600" b="0" spc="-30" dirty="0"/>
              <a:t>Confirm that the employee is either self-isolating because they have coronavirus symptoms or a member(s) of their household are showing symptoms and are therefore eligible for testing</a:t>
            </a:r>
          </a:p>
          <a:p>
            <a:pPr marL="342900" lvl="0" indent="-342900">
              <a:lnSpc>
                <a:spcPct val="100000"/>
              </a:lnSpc>
              <a:spcBef>
                <a:spcPts val="1000"/>
              </a:spcBef>
              <a:spcAft>
                <a:spcPts val="0"/>
              </a:spcAft>
              <a:buClr>
                <a:srgbClr val="787878"/>
              </a:buClr>
              <a:buSzPct val="75000"/>
              <a:buFont typeface="+mj-lt"/>
              <a:buAutoNum type="arabicPeriod"/>
            </a:pPr>
            <a:endParaRPr lang="en-GB" sz="1600" b="0" spc="-30" dirty="0"/>
          </a:p>
          <a:p>
            <a:pPr marL="342900" lvl="0" indent="-342900">
              <a:lnSpc>
                <a:spcPct val="100000"/>
              </a:lnSpc>
              <a:spcBef>
                <a:spcPts val="1000"/>
              </a:spcBef>
              <a:spcAft>
                <a:spcPts val="0"/>
              </a:spcAft>
              <a:buClr>
                <a:srgbClr val="787878"/>
              </a:buClr>
              <a:buSzPct val="75000"/>
              <a:buFont typeface="+mj-lt"/>
              <a:buAutoNum type="arabicPeriod"/>
            </a:pPr>
            <a:r>
              <a:rPr lang="en-GB" sz="1600" b="0" spc="-30" dirty="0"/>
              <a:t>Send the employee requesting a test the accompanying communication, and </a:t>
            </a:r>
            <a:r>
              <a:rPr lang="en-GB" sz="1600" spc="-30" dirty="0"/>
              <a:t>insert the sector-specific link </a:t>
            </a:r>
            <a:r>
              <a:rPr lang="en-GB" sz="1600" b="0" spc="-30" dirty="0"/>
              <a:t>your employee must follow to complete their registration for testing </a:t>
            </a:r>
            <a:r>
              <a:rPr lang="en-GB" sz="1600" b="0" i="1" spc="-30" dirty="0"/>
              <a:t>(links included on slide 7)</a:t>
            </a:r>
          </a:p>
          <a:p>
            <a:pPr marL="342900" lvl="0" indent="-342900">
              <a:lnSpc>
                <a:spcPct val="100000"/>
              </a:lnSpc>
              <a:spcBef>
                <a:spcPts val="1000"/>
              </a:spcBef>
              <a:spcAft>
                <a:spcPts val="0"/>
              </a:spcAft>
              <a:buClr>
                <a:srgbClr val="787878"/>
              </a:buClr>
              <a:buSzPct val="75000"/>
              <a:buFont typeface="+mj-lt"/>
              <a:buAutoNum type="arabicPeriod"/>
            </a:pPr>
            <a:endParaRPr lang="en-GB" sz="1600" b="0" spc="-30" dirty="0"/>
          </a:p>
          <a:p>
            <a:pPr marL="342900" lvl="0" indent="-342900">
              <a:lnSpc>
                <a:spcPct val="100000"/>
              </a:lnSpc>
              <a:spcBef>
                <a:spcPts val="1000"/>
              </a:spcBef>
              <a:spcAft>
                <a:spcPts val="0"/>
              </a:spcAft>
              <a:buClr>
                <a:srgbClr val="787878"/>
              </a:buClr>
              <a:buSzPct val="75000"/>
              <a:buFont typeface="+mj-lt"/>
              <a:buAutoNum type="arabicPeriod"/>
            </a:pPr>
            <a:r>
              <a:rPr lang="en-GB" sz="1600" b="0" spc="-30" dirty="0"/>
              <a:t>You may include your organisation’s logo on the accompanying template in the top middle of the header if you wish, however the HMG logo must remain in the top left with the NHS logo top right</a:t>
            </a:r>
          </a:p>
          <a:p>
            <a:endParaRPr lang="en-GB" dirty="0"/>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3</a:t>
            </a:fld>
            <a:endParaRPr lang="en-GB"/>
          </a:p>
        </p:txBody>
      </p:sp>
      <p:pic>
        <p:nvPicPr>
          <p:cNvPr id="10" name="Picture 9">
            <a:extLst>
              <a:ext uri="{FF2B5EF4-FFF2-40B4-BE49-F238E27FC236}">
                <a16:creationId xmlns:a16="http://schemas.microsoft.com/office/drawing/2014/main" id="{DB2881F4-1EAB-45D7-8075-652A95ACC556}"/>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400649" y="4766854"/>
            <a:ext cx="1431352" cy="1450145"/>
          </a:xfrm>
          <a:prstGeom prst="rect">
            <a:avLst/>
          </a:prstGeom>
        </p:spPr>
      </p:pic>
    </p:spTree>
    <p:extLst>
      <p:ext uri="{BB962C8B-B14F-4D97-AF65-F5344CB8AC3E}">
        <p14:creationId xmlns:p14="http://schemas.microsoft.com/office/powerpoint/2010/main" val="343364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9238193-C1A1-487C-942E-DA6BC0C68ED8}"/>
              </a:ext>
            </a:extLst>
          </p:cNvPr>
          <p:cNvSpPr>
            <a:spLocks noGrp="1"/>
          </p:cNvSpPr>
          <p:nvPr>
            <p:ph type="title"/>
          </p:nvPr>
        </p:nvSpPr>
        <p:spPr/>
        <p:txBody>
          <a:bodyPr/>
          <a:lstStyle/>
          <a:p>
            <a:r>
              <a:rPr lang="en-GB" dirty="0"/>
              <a:t>Who is eligible for testing?</a:t>
            </a:r>
          </a:p>
        </p:txBody>
      </p:sp>
      <p:sp>
        <p:nvSpPr>
          <p:cNvPr id="9" name="Content Placeholder 8">
            <a:extLst>
              <a:ext uri="{FF2B5EF4-FFF2-40B4-BE49-F238E27FC236}">
                <a16:creationId xmlns:a16="http://schemas.microsoft.com/office/drawing/2014/main" id="{814236CF-A5CF-4FAD-999E-EC0829087263}"/>
              </a:ext>
            </a:extLst>
          </p:cNvPr>
          <p:cNvSpPr>
            <a:spLocks noGrp="1"/>
          </p:cNvSpPr>
          <p:nvPr>
            <p:ph sz="half" idx="1"/>
          </p:nvPr>
        </p:nvSpPr>
        <p:spPr>
          <a:xfrm>
            <a:off x="359999" y="1418182"/>
            <a:ext cx="5580000" cy="4415516"/>
          </a:xfrm>
        </p:spPr>
        <p:txBody>
          <a:bodyPr>
            <a:normAutofit fontScale="92500" lnSpcReduction="10000"/>
          </a:bodyPr>
          <a:lstStyle/>
          <a:p>
            <a:pPr marL="12700" lvl="0">
              <a:lnSpc>
                <a:spcPct val="85000"/>
              </a:lnSpc>
              <a:spcBef>
                <a:spcPts val="600"/>
              </a:spcBef>
              <a:spcAft>
                <a:spcPts val="0"/>
              </a:spcAft>
              <a:defRPr/>
            </a:pPr>
            <a:r>
              <a:rPr lang="en-US" dirty="0">
                <a:solidFill>
                  <a:srgbClr val="000000"/>
                </a:solidFill>
                <a:ea typeface="Verdana" panose="020B0604030504040204" pitchFamily="34" charset="0"/>
                <a:cs typeface="Chronicle Display Black" charset="0"/>
              </a:rPr>
              <a:t>    Self-isolating because the frontline worker is symptomatic </a:t>
            </a:r>
          </a:p>
          <a:p>
            <a:pPr marL="12700" lvl="0">
              <a:lnSpc>
                <a:spcPct val="85000"/>
              </a:lnSpc>
              <a:spcBef>
                <a:spcPts val="600"/>
              </a:spcBef>
              <a:spcAft>
                <a:spcPts val="0"/>
              </a:spcAft>
              <a:defRPr/>
            </a:pPr>
            <a:endParaRPr lang="en-US" b="0" dirty="0">
              <a:solidFill>
                <a:srgbClr val="000000"/>
              </a:solidFill>
              <a:ea typeface="Verdana" panose="020B0604030504040204" pitchFamily="34" charset="0"/>
              <a:cs typeface="Chronicle Display Black" charset="0"/>
            </a:endParaRPr>
          </a:p>
          <a:p>
            <a:r>
              <a:rPr lang="en-GB" sz="1700" b="0" dirty="0"/>
              <a:t>In this instance the frontline worker is the only eligible person in their household to receive a coronavirus test. No other members of their household are eligible.</a:t>
            </a:r>
          </a:p>
          <a:p>
            <a:endParaRPr lang="en-GB" sz="1600" b="0" dirty="0"/>
          </a:p>
          <a:p>
            <a:r>
              <a:rPr lang="en-US" dirty="0">
                <a:solidFill>
                  <a:srgbClr val="000000"/>
                </a:solidFill>
                <a:ea typeface="Verdana" panose="020B0604030504040204" pitchFamily="34" charset="0"/>
                <a:cs typeface="Chronicle Display Black" charset="0"/>
              </a:rPr>
              <a:t>     Self-isolating because someone in their household is symptomatic, but the frontline worker is not</a:t>
            </a:r>
          </a:p>
          <a:p>
            <a:r>
              <a:rPr lang="en-GB" sz="1700" b="0" dirty="0"/>
              <a:t>In this instance only the household member(s) of the critical key worker, is eligible to receive a coronavirus test with the </a:t>
            </a:r>
            <a:r>
              <a:rPr lang="en-GB" sz="1800" b="0" dirty="0"/>
              <a:t>frontline </a:t>
            </a:r>
            <a:r>
              <a:rPr lang="en-GB" sz="1700" b="0" dirty="0"/>
              <a:t>worker’s name noted. The </a:t>
            </a:r>
            <a:r>
              <a:rPr lang="en-GB" sz="1800" b="0" dirty="0"/>
              <a:t>frontline </a:t>
            </a:r>
            <a:r>
              <a:rPr lang="en-GB" sz="1700" b="0" dirty="0"/>
              <a:t>worker will not receive a test as they are not symptomatic. </a:t>
            </a:r>
          </a:p>
          <a:p>
            <a:endParaRPr lang="en-GB" sz="1700" b="0" dirty="0"/>
          </a:p>
          <a:p>
            <a:pPr algn="ctr"/>
            <a:r>
              <a:rPr lang="en-GB" sz="1700" i="1" dirty="0"/>
              <a:t>All symptomatic frontline workers should be tested</a:t>
            </a:r>
          </a:p>
          <a:p>
            <a:endParaRPr lang="en-GB" b="0" dirty="0"/>
          </a:p>
        </p:txBody>
      </p:sp>
      <p:sp>
        <p:nvSpPr>
          <p:cNvPr id="10" name="Content Placeholder 9">
            <a:extLst>
              <a:ext uri="{FF2B5EF4-FFF2-40B4-BE49-F238E27FC236}">
                <a16:creationId xmlns:a16="http://schemas.microsoft.com/office/drawing/2014/main" id="{913547B9-F180-46BD-A192-1E2E81009B38}"/>
              </a:ext>
            </a:extLst>
          </p:cNvPr>
          <p:cNvSpPr>
            <a:spLocks noGrp="1"/>
          </p:cNvSpPr>
          <p:nvPr>
            <p:ph sz="half" idx="2"/>
          </p:nvPr>
        </p:nvSpPr>
        <p:spPr>
          <a:xfrm>
            <a:off x="6252002" y="1411113"/>
            <a:ext cx="5580000" cy="4167565"/>
          </a:xfrm>
        </p:spPr>
        <p:txBody>
          <a:bodyPr>
            <a:normAutofit fontScale="92500" lnSpcReduction="10000"/>
          </a:bodyPr>
          <a:lstStyle/>
          <a:p>
            <a:r>
              <a:rPr lang="en-GB" dirty="0"/>
              <a:t>      </a:t>
            </a:r>
            <a:r>
              <a:rPr lang="en-US" dirty="0">
                <a:solidFill>
                  <a:srgbClr val="000000"/>
                </a:solidFill>
                <a:ea typeface="Verdana" panose="020B0604030504040204" pitchFamily="34" charset="0"/>
                <a:cs typeface="Chronicle Display Black" charset="0"/>
              </a:rPr>
              <a:t>Self-isolating for other reasons</a:t>
            </a:r>
            <a:endParaRPr lang="en-GB" sz="1600" b="0" dirty="0"/>
          </a:p>
          <a:p>
            <a:r>
              <a:rPr lang="en-GB" sz="1700" b="0" dirty="0"/>
              <a:t>If the frontline worker is self-isolating for other reasons and does not have coronavirus symptoms, they </a:t>
            </a:r>
            <a:r>
              <a:rPr lang="en-GB" sz="1700" dirty="0"/>
              <a:t>are not eligible</a:t>
            </a:r>
            <a:r>
              <a:rPr lang="en-GB" sz="1700" b="0" dirty="0"/>
              <a:t> to be tested</a:t>
            </a:r>
          </a:p>
        </p:txBody>
      </p:sp>
      <p:sp>
        <p:nvSpPr>
          <p:cNvPr id="12" name="Slide Number Placeholder 11">
            <a:extLst>
              <a:ext uri="{FF2B5EF4-FFF2-40B4-BE49-F238E27FC236}">
                <a16:creationId xmlns:a16="http://schemas.microsoft.com/office/drawing/2014/main" id="{F8BA8C6D-528A-4E50-B805-75BAE4206B49}"/>
              </a:ext>
            </a:extLst>
          </p:cNvPr>
          <p:cNvSpPr>
            <a:spLocks noGrp="1"/>
          </p:cNvSpPr>
          <p:nvPr>
            <p:ph type="sldNum" sz="quarter" idx="12"/>
          </p:nvPr>
        </p:nvSpPr>
        <p:spPr/>
        <p:txBody>
          <a:bodyPr/>
          <a:lstStyle/>
          <a:p>
            <a:fld id="{06A44ADC-FBC0-4698-B0EC-1AD4A4060383}" type="slidenum">
              <a:rPr lang="en-GB" smtClean="0"/>
              <a:t>4</a:t>
            </a:fld>
            <a:endParaRPr lang="en-GB"/>
          </a:p>
        </p:txBody>
      </p:sp>
      <p:sp>
        <p:nvSpPr>
          <p:cNvPr id="7" name="Rectangle 6">
            <a:extLst>
              <a:ext uri="{FF2B5EF4-FFF2-40B4-BE49-F238E27FC236}">
                <a16:creationId xmlns:a16="http://schemas.microsoft.com/office/drawing/2014/main" id="{7D2F4E94-03B2-4EBE-BF79-C5802C000361}"/>
              </a:ext>
            </a:extLst>
          </p:cNvPr>
          <p:cNvSpPr/>
          <p:nvPr/>
        </p:nvSpPr>
        <p:spPr>
          <a:xfrm>
            <a:off x="359997" y="1332092"/>
            <a:ext cx="381857" cy="321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accent2"/>
                </a:solidFill>
                <a:sym typeface="Wingdings" panose="05000000000000000000" pitchFamily="2" charset="2"/>
              </a:rPr>
              <a:t></a:t>
            </a:r>
            <a:endParaRPr lang="en-GB" sz="3200" dirty="0">
              <a:solidFill>
                <a:schemeClr val="accent2"/>
              </a:solidFill>
            </a:endParaRPr>
          </a:p>
        </p:txBody>
      </p:sp>
      <p:sp>
        <p:nvSpPr>
          <p:cNvPr id="13" name="Rectangle 12">
            <a:extLst>
              <a:ext uri="{FF2B5EF4-FFF2-40B4-BE49-F238E27FC236}">
                <a16:creationId xmlns:a16="http://schemas.microsoft.com/office/drawing/2014/main" id="{31533DC1-973D-466A-95E8-1CDE2924E08A}"/>
              </a:ext>
            </a:extLst>
          </p:cNvPr>
          <p:cNvSpPr/>
          <p:nvPr/>
        </p:nvSpPr>
        <p:spPr>
          <a:xfrm>
            <a:off x="359996" y="3107312"/>
            <a:ext cx="381857" cy="3216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accent2"/>
                </a:solidFill>
                <a:sym typeface="Wingdings" panose="05000000000000000000" pitchFamily="2" charset="2"/>
              </a:rPr>
              <a:t></a:t>
            </a:r>
            <a:endParaRPr lang="en-GB" sz="3200" dirty="0">
              <a:solidFill>
                <a:schemeClr val="accent2"/>
              </a:solidFill>
            </a:endParaRPr>
          </a:p>
        </p:txBody>
      </p:sp>
      <p:sp>
        <p:nvSpPr>
          <p:cNvPr id="15" name="Rectangle 14">
            <a:extLst>
              <a:ext uri="{FF2B5EF4-FFF2-40B4-BE49-F238E27FC236}">
                <a16:creationId xmlns:a16="http://schemas.microsoft.com/office/drawing/2014/main" id="{32EA3BD8-46DE-45C2-AD23-D1ED4F3FE206}"/>
              </a:ext>
            </a:extLst>
          </p:cNvPr>
          <p:cNvSpPr/>
          <p:nvPr/>
        </p:nvSpPr>
        <p:spPr>
          <a:xfrm>
            <a:off x="6203872" y="1296773"/>
            <a:ext cx="516113" cy="535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accent6"/>
                </a:solidFill>
                <a:sym typeface="Wingdings" panose="05000000000000000000" pitchFamily="2" charset="2"/>
              </a:rPr>
              <a:t></a:t>
            </a:r>
            <a:endParaRPr lang="en-GB" sz="3200" dirty="0">
              <a:solidFill>
                <a:schemeClr val="accent6"/>
              </a:solidFill>
            </a:endParaRPr>
          </a:p>
        </p:txBody>
      </p:sp>
      <p:sp>
        <p:nvSpPr>
          <p:cNvPr id="16" name="Rectangle: Diagonal Corners Rounded 15">
            <a:extLst>
              <a:ext uri="{FF2B5EF4-FFF2-40B4-BE49-F238E27FC236}">
                <a16:creationId xmlns:a16="http://schemas.microsoft.com/office/drawing/2014/main" id="{10C23CCD-16FF-47F3-A2F6-77E28503A277}"/>
              </a:ext>
            </a:extLst>
          </p:cNvPr>
          <p:cNvSpPr/>
          <p:nvPr/>
        </p:nvSpPr>
        <p:spPr>
          <a:xfrm flipH="1">
            <a:off x="6526633" y="2751589"/>
            <a:ext cx="5100508" cy="3342671"/>
          </a:xfrm>
          <a:prstGeom prst="round2DiagRect">
            <a:avLst>
              <a:gd name="adj1" fmla="val 16667"/>
              <a:gd name="adj2" fmla="val 0"/>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dirty="0">
                <a:solidFill>
                  <a:schemeClr val="tx1"/>
                </a:solidFill>
              </a:rPr>
              <a:t>Please note that guidelines for testing specify that individuals are tested within the first three days of showing symptoms. It is therefore vital that eligible employees or members of their household</a:t>
            </a:r>
            <a:r>
              <a:rPr lang="en-GB" b="1" dirty="0">
                <a:solidFill>
                  <a:schemeClr val="tx1"/>
                </a:solidFill>
              </a:rPr>
              <a:t> undertake testing as soon as possible.</a:t>
            </a:r>
          </a:p>
          <a:p>
            <a:endParaRPr lang="en-GB" i="1" dirty="0">
              <a:solidFill>
                <a:schemeClr val="tx1"/>
              </a:solidFill>
            </a:endParaRPr>
          </a:p>
          <a:p>
            <a:r>
              <a:rPr lang="en-GB" sz="1600" i="1" dirty="0">
                <a:solidFill>
                  <a:schemeClr val="tx1"/>
                </a:solidFill>
              </a:rPr>
              <a:t>At present this expanded testing offer covers England and Northern Ireland only. Other Devolved Administrations operate their own registration process</a:t>
            </a:r>
          </a:p>
        </p:txBody>
      </p:sp>
    </p:spTree>
    <p:extLst>
      <p:ext uri="{BB962C8B-B14F-4D97-AF65-F5344CB8AC3E}">
        <p14:creationId xmlns:p14="http://schemas.microsoft.com/office/powerpoint/2010/main" val="4106867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Frequently Asked Questions</a:t>
            </a:r>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5</a:t>
            </a:fld>
            <a:endParaRPr lang="en-GB"/>
          </a:p>
        </p:txBody>
      </p:sp>
      <p:sp>
        <p:nvSpPr>
          <p:cNvPr id="10" name="Rectangle: Diagonal Corners Rounded 20">
            <a:extLst>
              <a:ext uri="{FF2B5EF4-FFF2-40B4-BE49-F238E27FC236}">
                <a16:creationId xmlns:a16="http://schemas.microsoft.com/office/drawing/2014/main" id="{5C202E28-37F0-4685-BCBB-6192F28AA494}"/>
              </a:ext>
            </a:extLst>
          </p:cNvPr>
          <p:cNvSpPr/>
          <p:nvPr/>
        </p:nvSpPr>
        <p:spPr>
          <a:xfrm flipH="1">
            <a:off x="360000" y="136754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Can my family get tested?</a:t>
            </a:r>
          </a:p>
          <a:p>
            <a:r>
              <a:rPr lang="en-GB" sz="1200" dirty="0">
                <a:solidFill>
                  <a:schemeClr val="tx1"/>
                </a:solidFill>
              </a:rPr>
              <a:t>If the frontline worker has symptoms, we will only test them.</a:t>
            </a:r>
          </a:p>
          <a:p>
            <a:r>
              <a:rPr lang="en-GB" sz="1200" dirty="0">
                <a:solidFill>
                  <a:schemeClr val="tx1"/>
                </a:solidFill>
              </a:rPr>
              <a:t>But if it’s a member or multiple members of your household, they will all get tested up to a maximum of four.</a:t>
            </a:r>
          </a:p>
        </p:txBody>
      </p:sp>
      <p:sp>
        <p:nvSpPr>
          <p:cNvPr id="11" name="Rectangle: Diagonal Corners Rounded 20">
            <a:extLst>
              <a:ext uri="{FF2B5EF4-FFF2-40B4-BE49-F238E27FC236}">
                <a16:creationId xmlns:a16="http://schemas.microsoft.com/office/drawing/2014/main" id="{EDF638B7-9603-4D95-93DA-AC8394A659B2}"/>
              </a:ext>
            </a:extLst>
          </p:cNvPr>
          <p:cNvSpPr/>
          <p:nvPr/>
        </p:nvSpPr>
        <p:spPr>
          <a:xfrm flipH="1">
            <a:off x="3175704" y="1378730"/>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Can I get a copy of my employee’s test results?</a:t>
            </a:r>
          </a:p>
          <a:p>
            <a:r>
              <a:rPr lang="en-GB" sz="1200" dirty="0">
                <a:solidFill>
                  <a:schemeClr val="tx1"/>
                </a:solidFill>
              </a:rPr>
              <a:t>It is the individual’s responsibility to communicate their own, or their household member’s, test result to their employer and together discuss a return to work. </a:t>
            </a:r>
          </a:p>
        </p:txBody>
      </p:sp>
      <p:sp>
        <p:nvSpPr>
          <p:cNvPr id="12" name="Rectangle: Diagonal Corners Rounded 20">
            <a:extLst>
              <a:ext uri="{FF2B5EF4-FFF2-40B4-BE49-F238E27FC236}">
                <a16:creationId xmlns:a16="http://schemas.microsoft.com/office/drawing/2014/main" id="{8394D633-07ED-41A4-8151-7EBE7947EBA0}"/>
              </a:ext>
            </a:extLst>
          </p:cNvPr>
          <p:cNvSpPr/>
          <p:nvPr/>
        </p:nvSpPr>
        <p:spPr>
          <a:xfrm flipH="1">
            <a:off x="5991408" y="1378730"/>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Can you walk in or taxi to a test site?</a:t>
            </a:r>
          </a:p>
          <a:p>
            <a:r>
              <a:rPr lang="en-GB" sz="1200" dirty="0">
                <a:solidFill>
                  <a:schemeClr val="tx1"/>
                </a:solidFill>
              </a:rPr>
              <a:t>You must drive/be driven to the test site in your own household’s car. There is no option for public transport, walking or taxis. </a:t>
            </a:r>
          </a:p>
        </p:txBody>
      </p:sp>
      <p:sp>
        <p:nvSpPr>
          <p:cNvPr id="13" name="Rectangle: Diagonal Corners Rounded 20">
            <a:extLst>
              <a:ext uri="{FF2B5EF4-FFF2-40B4-BE49-F238E27FC236}">
                <a16:creationId xmlns:a16="http://schemas.microsoft.com/office/drawing/2014/main" id="{9AAA1B77-BE18-4480-9136-928C410AC807}"/>
              </a:ext>
            </a:extLst>
          </p:cNvPr>
          <p:cNvSpPr/>
          <p:nvPr/>
        </p:nvSpPr>
        <p:spPr>
          <a:xfrm flipH="1">
            <a:off x="8807112" y="1378730"/>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When will I get the results?</a:t>
            </a:r>
          </a:p>
          <a:p>
            <a:r>
              <a:rPr lang="en-GB" sz="1200" dirty="0">
                <a:solidFill>
                  <a:schemeClr val="tx1"/>
                </a:solidFill>
              </a:rPr>
              <a:t>As quickly as possible. We expect this will take up to 48 hours from the point of testing.</a:t>
            </a:r>
          </a:p>
        </p:txBody>
      </p:sp>
      <p:sp>
        <p:nvSpPr>
          <p:cNvPr id="14" name="Rectangle: Diagonal Corners Rounded 20">
            <a:extLst>
              <a:ext uri="{FF2B5EF4-FFF2-40B4-BE49-F238E27FC236}">
                <a16:creationId xmlns:a16="http://schemas.microsoft.com/office/drawing/2014/main" id="{5D4E7010-E08A-4607-8103-BA6DDEA56622}"/>
              </a:ext>
            </a:extLst>
          </p:cNvPr>
          <p:cNvSpPr/>
          <p:nvPr/>
        </p:nvSpPr>
        <p:spPr>
          <a:xfrm flipH="1">
            <a:off x="6083081" y="395164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What will the test tell me?</a:t>
            </a:r>
          </a:p>
          <a:p>
            <a:r>
              <a:rPr lang="en-GB" sz="1200" dirty="0">
                <a:solidFill>
                  <a:schemeClr val="tx1"/>
                </a:solidFill>
              </a:rPr>
              <a:t>The test will confirm if an individual who is showing symptoms of the disease actually </a:t>
            </a:r>
            <a:r>
              <a:rPr lang="en-GB" sz="1200" b="1" dirty="0">
                <a:solidFill>
                  <a:schemeClr val="tx1"/>
                </a:solidFill>
              </a:rPr>
              <a:t>has it</a:t>
            </a:r>
            <a:r>
              <a:rPr lang="en-GB" sz="1200" dirty="0">
                <a:solidFill>
                  <a:schemeClr val="tx1"/>
                </a:solidFill>
              </a:rPr>
              <a:t>. </a:t>
            </a:r>
          </a:p>
          <a:p>
            <a:r>
              <a:rPr lang="en-GB" sz="1200" dirty="0">
                <a:solidFill>
                  <a:schemeClr val="tx1"/>
                </a:solidFill>
              </a:rPr>
              <a:t>It will not confirm if you have had it and have now recovered. </a:t>
            </a:r>
          </a:p>
        </p:txBody>
      </p:sp>
      <p:sp>
        <p:nvSpPr>
          <p:cNvPr id="15" name="Rectangle: Diagonal Corners Rounded 20">
            <a:extLst>
              <a:ext uri="{FF2B5EF4-FFF2-40B4-BE49-F238E27FC236}">
                <a16:creationId xmlns:a16="http://schemas.microsoft.com/office/drawing/2014/main" id="{1759C9B9-8F13-41BB-BED3-86728699F203}"/>
              </a:ext>
            </a:extLst>
          </p:cNvPr>
          <p:cNvSpPr/>
          <p:nvPr/>
        </p:nvSpPr>
        <p:spPr>
          <a:xfrm flipH="1">
            <a:off x="3175704" y="395157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When is the right time to get tested?</a:t>
            </a:r>
          </a:p>
          <a:p>
            <a:r>
              <a:rPr lang="en-GB" sz="1200" dirty="0">
                <a:solidFill>
                  <a:schemeClr val="tx1"/>
                </a:solidFill>
              </a:rPr>
              <a:t>The test is designed for anyone showing coronavirus symptoms and is most accurate if it’s taken in the first three days of showing symptoms. </a:t>
            </a:r>
          </a:p>
        </p:txBody>
      </p:sp>
      <p:sp>
        <p:nvSpPr>
          <p:cNvPr id="16" name="Rectangle: Diagonal Corners Rounded 20">
            <a:extLst>
              <a:ext uri="{FF2B5EF4-FFF2-40B4-BE49-F238E27FC236}">
                <a16:creationId xmlns:a16="http://schemas.microsoft.com/office/drawing/2014/main" id="{BF83037E-DA16-4BFE-9FC7-266959D3CEAE}"/>
              </a:ext>
            </a:extLst>
          </p:cNvPr>
          <p:cNvSpPr/>
          <p:nvPr/>
        </p:nvSpPr>
        <p:spPr>
          <a:xfrm flipH="1">
            <a:off x="360000" y="393590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Does the test hurt?</a:t>
            </a:r>
          </a:p>
          <a:p>
            <a:r>
              <a:rPr lang="en-GB" sz="1200" dirty="0">
                <a:solidFill>
                  <a:schemeClr val="tx1"/>
                </a:solidFill>
              </a:rPr>
              <a:t>The test involves taking a swab of the nose and throat. You may experience some mild discomfort and you may feel a gagging sensation, but it should not hurt. </a:t>
            </a:r>
          </a:p>
        </p:txBody>
      </p:sp>
      <p:sp>
        <p:nvSpPr>
          <p:cNvPr id="17" name="Rectangle: Diagonal Corners Rounded 20">
            <a:extLst>
              <a:ext uri="{FF2B5EF4-FFF2-40B4-BE49-F238E27FC236}">
                <a16:creationId xmlns:a16="http://schemas.microsoft.com/office/drawing/2014/main" id="{BF34988C-4622-4476-BF19-33C12090B4B7}"/>
              </a:ext>
            </a:extLst>
          </p:cNvPr>
          <p:cNvSpPr/>
          <p:nvPr/>
        </p:nvSpPr>
        <p:spPr>
          <a:xfrm flipH="1">
            <a:off x="8897244" y="3951935"/>
            <a:ext cx="2538591" cy="1836534"/>
          </a:xfrm>
          <a:custGeom>
            <a:avLst/>
            <a:gdLst>
              <a:gd name="connsiteX0" fmla="*/ 247755 w 2538591"/>
              <a:gd name="connsiteY0" fmla="*/ 0 h 1486503"/>
              <a:gd name="connsiteX1" fmla="*/ 2538591 w 2538591"/>
              <a:gd name="connsiteY1" fmla="*/ 0 h 1486503"/>
              <a:gd name="connsiteX2" fmla="*/ 2538591 w 2538591"/>
              <a:gd name="connsiteY2" fmla="*/ 0 h 1486503"/>
              <a:gd name="connsiteX3" fmla="*/ 2538591 w 2538591"/>
              <a:gd name="connsiteY3" fmla="*/ 1238748 h 1486503"/>
              <a:gd name="connsiteX4" fmla="*/ 2290836 w 2538591"/>
              <a:gd name="connsiteY4" fmla="*/ 1486503 h 1486503"/>
              <a:gd name="connsiteX5" fmla="*/ 0 w 2538591"/>
              <a:gd name="connsiteY5" fmla="*/ 1486503 h 1486503"/>
              <a:gd name="connsiteX6" fmla="*/ 0 w 2538591"/>
              <a:gd name="connsiteY6" fmla="*/ 1486503 h 1486503"/>
              <a:gd name="connsiteX7" fmla="*/ 0 w 2538591"/>
              <a:gd name="connsiteY7" fmla="*/ 247755 h 1486503"/>
              <a:gd name="connsiteX8" fmla="*/ 247755 w 2538591"/>
              <a:gd name="connsiteY8" fmla="*/ 0 h 1486503"/>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479852 w 2538591"/>
              <a:gd name="connsiteY5" fmla="*/ 1494789 h 1494789"/>
              <a:gd name="connsiteX6" fmla="*/ 0 w 2538591"/>
              <a:gd name="connsiteY6" fmla="*/ 1486503 h 1494789"/>
              <a:gd name="connsiteX7" fmla="*/ 0 w 2538591"/>
              <a:gd name="connsiteY7" fmla="*/ 1486503 h 1494789"/>
              <a:gd name="connsiteX8" fmla="*/ 0 w 2538591"/>
              <a:gd name="connsiteY8" fmla="*/ 247755 h 1494789"/>
              <a:gd name="connsiteX9" fmla="*/ 247755 w 2538591"/>
              <a:gd name="connsiteY9"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479852 w 2538591"/>
              <a:gd name="connsiteY6" fmla="*/ 1494789 h 1494789"/>
              <a:gd name="connsiteX7" fmla="*/ 0 w 2538591"/>
              <a:gd name="connsiteY7" fmla="*/ 1486503 h 1494789"/>
              <a:gd name="connsiteX8" fmla="*/ 0 w 2538591"/>
              <a:gd name="connsiteY8" fmla="*/ 1486503 h 1494789"/>
              <a:gd name="connsiteX9" fmla="*/ 0 w 2538591"/>
              <a:gd name="connsiteY9" fmla="*/ 247755 h 1494789"/>
              <a:gd name="connsiteX10" fmla="*/ 247755 w 2538591"/>
              <a:gd name="connsiteY10" fmla="*/ 0 h 1494789"/>
              <a:gd name="connsiteX0" fmla="*/ 247755 w 2538591"/>
              <a:gd name="connsiteY0" fmla="*/ 0 h 1494789"/>
              <a:gd name="connsiteX1" fmla="*/ 2538591 w 2538591"/>
              <a:gd name="connsiteY1" fmla="*/ 0 h 1494789"/>
              <a:gd name="connsiteX2" fmla="*/ 2538591 w 2538591"/>
              <a:gd name="connsiteY2" fmla="*/ 0 h 1494789"/>
              <a:gd name="connsiteX3" fmla="*/ 2538591 w 2538591"/>
              <a:gd name="connsiteY3" fmla="*/ 1238748 h 1494789"/>
              <a:gd name="connsiteX4" fmla="*/ 2290836 w 2538591"/>
              <a:gd name="connsiteY4" fmla="*/ 1486503 h 1494789"/>
              <a:gd name="connsiteX5" fmla="*/ 1867779 w 2538591"/>
              <a:gd name="connsiteY5" fmla="*/ 1485553 h 1494789"/>
              <a:gd name="connsiteX6" fmla="*/ 1618397 w 2538591"/>
              <a:gd name="connsiteY6" fmla="*/ 1494789 h 1494789"/>
              <a:gd name="connsiteX7" fmla="*/ 1479852 w 2538591"/>
              <a:gd name="connsiteY7" fmla="*/ 1494789 h 1494789"/>
              <a:gd name="connsiteX8" fmla="*/ 0 w 2538591"/>
              <a:gd name="connsiteY8" fmla="*/ 1486503 h 1494789"/>
              <a:gd name="connsiteX9" fmla="*/ 0 w 2538591"/>
              <a:gd name="connsiteY9" fmla="*/ 1486503 h 1494789"/>
              <a:gd name="connsiteX10" fmla="*/ 0 w 2538591"/>
              <a:gd name="connsiteY10" fmla="*/ 247755 h 1494789"/>
              <a:gd name="connsiteX11" fmla="*/ 247755 w 2538591"/>
              <a:gd name="connsiteY11" fmla="*/ 0 h 1494789"/>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0615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4258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 name="connsiteX0" fmla="*/ 247755 w 2538591"/>
              <a:gd name="connsiteY0" fmla="*/ 0 h 1836534"/>
              <a:gd name="connsiteX1" fmla="*/ 2538591 w 2538591"/>
              <a:gd name="connsiteY1" fmla="*/ 0 h 1836534"/>
              <a:gd name="connsiteX2" fmla="*/ 2538591 w 2538591"/>
              <a:gd name="connsiteY2" fmla="*/ 0 h 1836534"/>
              <a:gd name="connsiteX3" fmla="*/ 2538591 w 2538591"/>
              <a:gd name="connsiteY3" fmla="*/ 1238748 h 1836534"/>
              <a:gd name="connsiteX4" fmla="*/ 2290836 w 2538591"/>
              <a:gd name="connsiteY4" fmla="*/ 1486503 h 1836534"/>
              <a:gd name="connsiteX5" fmla="*/ 1867779 w 2538591"/>
              <a:gd name="connsiteY5" fmla="*/ 1485553 h 1836534"/>
              <a:gd name="connsiteX6" fmla="*/ 1477901 w 2538591"/>
              <a:gd name="connsiteY6" fmla="*/ 1836534 h 1836534"/>
              <a:gd name="connsiteX7" fmla="*/ 1479852 w 2538591"/>
              <a:gd name="connsiteY7" fmla="*/ 1494789 h 1836534"/>
              <a:gd name="connsiteX8" fmla="*/ 0 w 2538591"/>
              <a:gd name="connsiteY8" fmla="*/ 1486503 h 1836534"/>
              <a:gd name="connsiteX9" fmla="*/ 0 w 2538591"/>
              <a:gd name="connsiteY9" fmla="*/ 1486503 h 1836534"/>
              <a:gd name="connsiteX10" fmla="*/ 0 w 2538591"/>
              <a:gd name="connsiteY10" fmla="*/ 247755 h 1836534"/>
              <a:gd name="connsiteX11" fmla="*/ 247755 w 2538591"/>
              <a:gd name="connsiteY11" fmla="*/ 0 h 183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8591" h="1836534">
                <a:moveTo>
                  <a:pt x="247755" y="0"/>
                </a:moveTo>
                <a:lnTo>
                  <a:pt x="2538591" y="0"/>
                </a:lnTo>
                <a:lnTo>
                  <a:pt x="2538591" y="0"/>
                </a:lnTo>
                <a:lnTo>
                  <a:pt x="2538591" y="1238748"/>
                </a:lnTo>
                <a:cubicBezTo>
                  <a:pt x="2538591" y="1375579"/>
                  <a:pt x="2427667" y="1486503"/>
                  <a:pt x="2290836" y="1486503"/>
                </a:cubicBezTo>
                <a:lnTo>
                  <a:pt x="1867779" y="1485553"/>
                </a:lnTo>
                <a:lnTo>
                  <a:pt x="1477901" y="1836534"/>
                </a:lnTo>
                <a:cubicBezTo>
                  <a:pt x="1479766" y="1722619"/>
                  <a:pt x="1477987" y="1608704"/>
                  <a:pt x="1479852" y="1494789"/>
                </a:cubicBezTo>
                <a:lnTo>
                  <a:pt x="0" y="1486503"/>
                </a:lnTo>
                <a:lnTo>
                  <a:pt x="0" y="1486503"/>
                </a:lnTo>
                <a:lnTo>
                  <a:pt x="0" y="247755"/>
                </a:lnTo>
                <a:cubicBezTo>
                  <a:pt x="0" y="110924"/>
                  <a:pt x="110924" y="0"/>
                  <a:pt x="247755" y="0"/>
                </a:cubicBezTo>
                <a:close/>
              </a:path>
            </a:pathLst>
          </a:cu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r>
              <a:rPr lang="en-GB" sz="1200" b="1" dirty="0">
                <a:solidFill>
                  <a:schemeClr val="tx1"/>
                </a:solidFill>
              </a:rPr>
              <a:t>How will I get my results?</a:t>
            </a:r>
          </a:p>
          <a:p>
            <a:r>
              <a:rPr lang="en-GB" sz="1200" dirty="0">
                <a:solidFill>
                  <a:schemeClr val="tx1"/>
                </a:solidFill>
              </a:rPr>
              <a:t>You will get your results by email or text. We are aiming to return results within 48 hours of taking the test.</a:t>
            </a:r>
          </a:p>
        </p:txBody>
      </p:sp>
    </p:spTree>
    <p:extLst>
      <p:ext uri="{BB962C8B-B14F-4D97-AF65-F5344CB8AC3E}">
        <p14:creationId xmlns:p14="http://schemas.microsoft.com/office/powerpoint/2010/main" val="2187912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6</a:t>
            </a:fld>
            <a:endParaRPr lang="en-GB"/>
          </a:p>
        </p:txBody>
      </p:sp>
      <p:sp>
        <p:nvSpPr>
          <p:cNvPr id="10" name="Rectangle: Diagonal Corners Rounded 9">
            <a:extLst>
              <a:ext uri="{FF2B5EF4-FFF2-40B4-BE49-F238E27FC236}">
                <a16:creationId xmlns:a16="http://schemas.microsoft.com/office/drawing/2014/main" id="{760D33A8-16AA-4507-BDD3-32125056E605}"/>
              </a:ext>
            </a:extLst>
          </p:cNvPr>
          <p:cNvSpPr/>
          <p:nvPr/>
        </p:nvSpPr>
        <p:spPr>
          <a:xfrm flipH="1">
            <a:off x="565893" y="1655395"/>
            <a:ext cx="3507326" cy="2419455"/>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1800"/>
              </a:spcBef>
              <a:buClr>
                <a:srgbClr val="787878"/>
              </a:buClr>
              <a:buSzPct val="75000"/>
            </a:pPr>
            <a:r>
              <a:rPr lang="en-US" dirty="0">
                <a:solidFill>
                  <a:schemeClr val="tx1"/>
                </a:solidFill>
              </a:rPr>
              <a:t>Communicate to frontline workers who have reported that they are self-isolating due to having coronavirus symptoms or because a member of their household has symptoms that tests are available</a:t>
            </a:r>
          </a:p>
          <a:p>
            <a:pPr>
              <a:lnSpc>
                <a:spcPct val="100000"/>
              </a:lnSpc>
              <a:spcBef>
                <a:spcPts val="1800"/>
              </a:spcBef>
              <a:spcAft>
                <a:spcPts val="0"/>
              </a:spcAft>
              <a:buClr>
                <a:srgbClr val="787878"/>
              </a:buClr>
              <a:buSzPct val="75000"/>
            </a:pPr>
            <a:endParaRPr lang="en-US" dirty="0">
              <a:solidFill>
                <a:schemeClr val="tx1"/>
              </a:solidFill>
            </a:endParaRPr>
          </a:p>
        </p:txBody>
      </p:sp>
      <p:sp>
        <p:nvSpPr>
          <p:cNvPr id="3" name="Title 2">
            <a:extLst>
              <a:ext uri="{FF2B5EF4-FFF2-40B4-BE49-F238E27FC236}">
                <a16:creationId xmlns:a16="http://schemas.microsoft.com/office/drawing/2014/main" id="{096213B3-45D5-4F08-A070-EB3C7E145817}"/>
              </a:ext>
            </a:extLst>
          </p:cNvPr>
          <p:cNvSpPr>
            <a:spLocks noGrp="1"/>
          </p:cNvSpPr>
          <p:nvPr>
            <p:ph type="title"/>
          </p:nvPr>
        </p:nvSpPr>
        <p:spPr>
          <a:xfrm>
            <a:off x="360000" y="360000"/>
            <a:ext cx="11446163" cy="844839"/>
          </a:xfrm>
        </p:spPr>
        <p:txBody>
          <a:bodyPr/>
          <a:lstStyle/>
          <a:p>
            <a:r>
              <a:rPr lang="en-GB" dirty="0"/>
              <a:t>Test registration Process – Employer action</a:t>
            </a:r>
          </a:p>
        </p:txBody>
      </p:sp>
      <p:sp>
        <p:nvSpPr>
          <p:cNvPr id="12" name="Rectangle: Diagonal Corners Rounded 11">
            <a:extLst>
              <a:ext uri="{FF2B5EF4-FFF2-40B4-BE49-F238E27FC236}">
                <a16:creationId xmlns:a16="http://schemas.microsoft.com/office/drawing/2014/main" id="{CD443966-2F3E-43FB-A775-6B79E9F68FC2}"/>
              </a:ext>
            </a:extLst>
          </p:cNvPr>
          <p:cNvSpPr/>
          <p:nvPr/>
        </p:nvSpPr>
        <p:spPr>
          <a:xfrm flipH="1">
            <a:off x="4342337" y="1659557"/>
            <a:ext cx="3507326" cy="2415293"/>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1800"/>
              </a:spcBef>
              <a:buClr>
                <a:srgbClr val="787878"/>
              </a:buClr>
              <a:buSzPct val="75000"/>
            </a:pPr>
            <a:r>
              <a:rPr lang="en-US" dirty="0">
                <a:solidFill>
                  <a:schemeClr val="tx1"/>
                </a:solidFill>
              </a:rPr>
              <a:t>Ensure the frontline worker understands that they can only attend a test site if they have a car or that a member of their household has a car. They </a:t>
            </a:r>
            <a:r>
              <a:rPr lang="en-US" b="1" dirty="0">
                <a:solidFill>
                  <a:schemeClr val="tx1"/>
                </a:solidFill>
              </a:rPr>
              <a:t>must</a:t>
            </a:r>
            <a:r>
              <a:rPr lang="en-US" dirty="0">
                <a:solidFill>
                  <a:schemeClr val="tx1"/>
                </a:solidFill>
              </a:rPr>
              <a:t> drive/be driven to the test site</a:t>
            </a:r>
          </a:p>
          <a:p>
            <a:pPr>
              <a:lnSpc>
                <a:spcPct val="100000"/>
              </a:lnSpc>
              <a:spcBef>
                <a:spcPts val="1800"/>
              </a:spcBef>
              <a:spcAft>
                <a:spcPts val="0"/>
              </a:spcAft>
              <a:buClr>
                <a:srgbClr val="787878"/>
              </a:buClr>
              <a:buSzPct val="75000"/>
            </a:pPr>
            <a:endParaRPr lang="en-US" dirty="0">
              <a:solidFill>
                <a:schemeClr val="tx1"/>
              </a:solidFill>
            </a:endParaRPr>
          </a:p>
        </p:txBody>
      </p:sp>
      <p:sp>
        <p:nvSpPr>
          <p:cNvPr id="13" name="Rectangle: Diagonal Corners Rounded 12">
            <a:extLst>
              <a:ext uri="{FF2B5EF4-FFF2-40B4-BE49-F238E27FC236}">
                <a16:creationId xmlns:a16="http://schemas.microsoft.com/office/drawing/2014/main" id="{9620467C-5BAA-4495-A32B-90D6B426F986}"/>
              </a:ext>
            </a:extLst>
          </p:cNvPr>
          <p:cNvSpPr/>
          <p:nvPr/>
        </p:nvSpPr>
        <p:spPr>
          <a:xfrm flipH="1">
            <a:off x="8118781" y="1655395"/>
            <a:ext cx="3507326" cy="2415293"/>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spcBef>
                <a:spcPts val="1800"/>
              </a:spcBef>
              <a:buClr>
                <a:srgbClr val="787878"/>
              </a:buClr>
              <a:buSzPct val="75000"/>
            </a:pPr>
            <a:r>
              <a:rPr lang="en-US" dirty="0">
                <a:solidFill>
                  <a:schemeClr val="tx1"/>
                </a:solidFill>
              </a:rPr>
              <a:t>Send the frontline worker the attached communication, and </a:t>
            </a:r>
            <a:r>
              <a:rPr lang="en-US" b="1" dirty="0">
                <a:solidFill>
                  <a:schemeClr val="tx1"/>
                </a:solidFill>
              </a:rPr>
              <a:t>insert the correct online link</a:t>
            </a:r>
            <a:r>
              <a:rPr lang="en-US" dirty="0">
                <a:solidFill>
                  <a:schemeClr val="tx1"/>
                </a:solidFill>
              </a:rPr>
              <a:t> that staff can follow to register for a test.</a:t>
            </a:r>
          </a:p>
          <a:p>
            <a:pPr>
              <a:lnSpc>
                <a:spcPct val="100000"/>
              </a:lnSpc>
              <a:spcBef>
                <a:spcPts val="1800"/>
              </a:spcBef>
              <a:spcAft>
                <a:spcPts val="0"/>
              </a:spcAft>
              <a:buClr>
                <a:srgbClr val="787878"/>
              </a:buClr>
              <a:buSzPct val="75000"/>
            </a:pPr>
            <a:endParaRPr lang="en-US" dirty="0">
              <a:solidFill>
                <a:schemeClr val="tx1"/>
              </a:solidFill>
            </a:endParaRPr>
          </a:p>
        </p:txBody>
      </p:sp>
      <p:sp>
        <p:nvSpPr>
          <p:cNvPr id="11" name="Rectangle: Diagonal Corners Rounded 10">
            <a:extLst>
              <a:ext uri="{FF2B5EF4-FFF2-40B4-BE49-F238E27FC236}">
                <a16:creationId xmlns:a16="http://schemas.microsoft.com/office/drawing/2014/main" id="{3A29C6F3-9639-4B36-AEEE-4D531E06F819}"/>
              </a:ext>
            </a:extLst>
          </p:cNvPr>
          <p:cNvSpPr/>
          <p:nvPr/>
        </p:nvSpPr>
        <p:spPr>
          <a:xfrm flipH="1">
            <a:off x="2835666" y="4292648"/>
            <a:ext cx="6493268" cy="1501977"/>
          </a:xfrm>
          <a:prstGeom prst="round2DiagRect">
            <a:avLst/>
          </a:prstGeom>
          <a:solidFill>
            <a:srgbClr val="00A188"/>
          </a:solid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pPr>
              <a:lnSpc>
                <a:spcPct val="100000"/>
              </a:lnSpc>
              <a:spcBef>
                <a:spcPts val="1800"/>
              </a:spcBef>
              <a:spcAft>
                <a:spcPts val="0"/>
              </a:spcAft>
              <a:buClr>
                <a:srgbClr val="787878"/>
              </a:buClr>
              <a:buSzPct val="75000"/>
            </a:pPr>
            <a:endParaRPr lang="en-US" dirty="0">
              <a:solidFill>
                <a:schemeClr val="tx1"/>
              </a:solidFill>
            </a:endParaRPr>
          </a:p>
        </p:txBody>
      </p:sp>
      <p:sp>
        <p:nvSpPr>
          <p:cNvPr id="2" name="Rectangle 1">
            <a:extLst>
              <a:ext uri="{FF2B5EF4-FFF2-40B4-BE49-F238E27FC236}">
                <a16:creationId xmlns:a16="http://schemas.microsoft.com/office/drawing/2014/main" id="{0BD775D9-A6DC-4310-9270-57DFBD74F8FC}"/>
              </a:ext>
            </a:extLst>
          </p:cNvPr>
          <p:cNvSpPr/>
          <p:nvPr/>
        </p:nvSpPr>
        <p:spPr>
          <a:xfrm>
            <a:off x="3048000" y="4549555"/>
            <a:ext cx="6096000" cy="923330"/>
          </a:xfrm>
          <a:prstGeom prst="rect">
            <a:avLst/>
          </a:prstGeom>
        </p:spPr>
        <p:txBody>
          <a:bodyPr>
            <a:spAutoFit/>
          </a:bodyPr>
          <a:lstStyle/>
          <a:p>
            <a:pPr lvl="0">
              <a:defRPr/>
            </a:pPr>
            <a:r>
              <a:rPr lang="en-US" dirty="0"/>
              <a:t>The frontline worker must present their employer-issued ID on arrival at the test site. Where they do not have their ID, they will be asked to present the confirmation email</a:t>
            </a:r>
          </a:p>
        </p:txBody>
      </p:sp>
    </p:spTree>
    <p:extLst>
      <p:ext uri="{BB962C8B-B14F-4D97-AF65-F5344CB8AC3E}">
        <p14:creationId xmlns:p14="http://schemas.microsoft.com/office/powerpoint/2010/main" val="134594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Sector-specific online registration links</a:t>
            </a:r>
          </a:p>
        </p:txBody>
      </p:sp>
      <p:sp>
        <p:nvSpPr>
          <p:cNvPr id="7" name="Content Placeholder 6">
            <a:extLst>
              <a:ext uri="{FF2B5EF4-FFF2-40B4-BE49-F238E27FC236}">
                <a16:creationId xmlns:a16="http://schemas.microsoft.com/office/drawing/2014/main" id="{B45199DD-EC17-4660-B97D-D0A24B0C8A59}"/>
              </a:ext>
            </a:extLst>
          </p:cNvPr>
          <p:cNvSpPr>
            <a:spLocks noGrp="1"/>
          </p:cNvSpPr>
          <p:nvPr>
            <p:ph idx="1"/>
          </p:nvPr>
        </p:nvSpPr>
        <p:spPr>
          <a:xfrm>
            <a:off x="359999" y="1204839"/>
            <a:ext cx="11446163" cy="4743200"/>
          </a:xfrm>
        </p:spPr>
        <p:txBody>
          <a:bodyPr>
            <a:normAutofit lnSpcReduction="10000"/>
          </a:bodyPr>
          <a:lstStyle/>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2"/>
              </a:rPr>
              <a:t>OFSTED</a:t>
            </a:r>
            <a:r>
              <a:rPr lang="en-GB" sz="1800" b="0" spc="-30" dirty="0">
                <a:ea typeface="Verdana" panose="020B0604030504040204" pitchFamily="34" charset="0"/>
              </a:rPr>
              <a:t> – includes Children’s social care workers and services</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3"/>
              </a:rPr>
              <a:t>Police Forces</a:t>
            </a:r>
            <a:r>
              <a:rPr lang="en-GB" sz="1800" b="0" spc="-30" dirty="0">
                <a:ea typeface="Verdana" panose="020B0604030504040204" pitchFamily="34" charset="0"/>
              </a:rPr>
              <a:t> – includes British Transport Police</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4"/>
              </a:rPr>
              <a:t>Other Government Departments (OGDs) </a:t>
            </a:r>
            <a:r>
              <a:rPr lang="en-GB" sz="1800" b="0" spc="-30" dirty="0">
                <a:ea typeface="Verdana" panose="020B0604030504040204" pitchFamily="34" charset="0"/>
              </a:rPr>
              <a:t>- includes Ministry of Justice, HMPPS, HMCTS, Ministry of Defence, Home Office, Dept. for Transport and all other relevant departments</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5"/>
              </a:rPr>
              <a:t>Pharmacy</a:t>
            </a:r>
            <a:r>
              <a:rPr lang="en-GB" sz="1800" b="0" spc="-30" dirty="0">
                <a:ea typeface="Verdana" panose="020B0604030504040204" pitchFamily="34" charset="0"/>
              </a:rPr>
              <a:t> - includes Community Pharmacy</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hlinkClick r:id="rId6"/>
              </a:rPr>
              <a:t>Private Sector </a:t>
            </a:r>
            <a:r>
              <a:rPr lang="en-GB" sz="1800" b="0" spc="-30" dirty="0">
                <a:ea typeface="Verdana" panose="020B0604030504040204" pitchFamily="34" charset="0"/>
              </a:rPr>
              <a:t>– includes Energy and Utilities, Food Production, Movement of Goods, Workers involved in the continuity of essential travel, Providers of ancillary support to NHS workers</a:t>
            </a:r>
          </a:p>
          <a:p>
            <a:pPr>
              <a:lnSpc>
                <a:spcPct val="100000"/>
              </a:lnSpc>
              <a:spcBef>
                <a:spcPts val="1800"/>
              </a:spcBef>
              <a:spcAft>
                <a:spcPts val="0"/>
              </a:spcAft>
              <a:buClr>
                <a:srgbClr val="787878"/>
              </a:buClr>
              <a:buSzPct val="75000"/>
            </a:pPr>
            <a:r>
              <a:rPr lang="en-GB" sz="1800" b="0" spc="-30" dirty="0">
                <a:ea typeface="Verdana" panose="020B0604030504040204" pitchFamily="34" charset="0"/>
                <a:hlinkClick r:id="rId7"/>
              </a:rPr>
              <a:t>Local Resilience Forums* </a:t>
            </a:r>
            <a:r>
              <a:rPr lang="en-GB" sz="1800" b="0" spc="-30" dirty="0">
                <a:ea typeface="Verdana" panose="020B0604030504040204" pitchFamily="34" charset="0"/>
              </a:rPr>
              <a:t>- includes Fire and Rescue Service, Maritime and Coastguard Agency, Local Authority staff</a:t>
            </a:r>
          </a:p>
          <a:p>
            <a:pPr>
              <a:lnSpc>
                <a:spcPct val="100000"/>
              </a:lnSpc>
              <a:spcBef>
                <a:spcPts val="1800"/>
              </a:spcBef>
              <a:spcAft>
                <a:spcPts val="0"/>
              </a:spcAft>
              <a:buClr>
                <a:srgbClr val="787878"/>
              </a:buClr>
              <a:buSzPct val="75000"/>
            </a:pPr>
            <a:r>
              <a:rPr lang="en-GB" sz="1800" b="0" i="1" spc="-30" dirty="0">
                <a:ea typeface="Verdana" panose="020B0604030504040204" pitchFamily="34" charset="0"/>
              </a:rPr>
              <a:t>*Local Resilience Forums are asked to forward this information pack and accompanying invitation to their forum members, so that they can send invitations to their eligible employees who are self-isolating and have requested a test from their employer</a:t>
            </a:r>
            <a:endParaRPr lang="en-GB" sz="1800" b="0" spc="-30" dirty="0">
              <a:ea typeface="Verdana" panose="020B0604030504040204" pitchFamily="34" charset="0"/>
            </a:endParaRPr>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7</a:t>
            </a:fld>
            <a:endParaRPr lang="en-GB"/>
          </a:p>
        </p:txBody>
      </p:sp>
    </p:spTree>
    <p:extLst>
      <p:ext uri="{BB962C8B-B14F-4D97-AF65-F5344CB8AC3E}">
        <p14:creationId xmlns:p14="http://schemas.microsoft.com/office/powerpoint/2010/main" val="1869320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a:xfrm>
            <a:off x="360000" y="360000"/>
            <a:ext cx="11446163" cy="844839"/>
          </a:xfrm>
        </p:spPr>
        <p:txBody>
          <a:bodyPr/>
          <a:lstStyle/>
          <a:p>
            <a:r>
              <a:rPr lang="en-GB" dirty="0"/>
              <a:t>Regional Test Site Locations</a:t>
            </a:r>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8</a:t>
            </a:fld>
            <a:endParaRPr lang="en-GB"/>
          </a:p>
        </p:txBody>
      </p:sp>
      <p:pic>
        <p:nvPicPr>
          <p:cNvPr id="3" name="Picture 2">
            <a:extLst>
              <a:ext uri="{FF2B5EF4-FFF2-40B4-BE49-F238E27FC236}">
                <a16:creationId xmlns:a16="http://schemas.microsoft.com/office/drawing/2014/main" id="{5A0A74B0-C259-4C20-A5AF-D062F1F86688}"/>
              </a:ext>
            </a:extLst>
          </p:cNvPr>
          <p:cNvPicPr>
            <a:picLocks noChangeAspect="1"/>
          </p:cNvPicPr>
          <p:nvPr/>
        </p:nvPicPr>
        <p:blipFill>
          <a:blip r:embed="rId3"/>
          <a:stretch>
            <a:fillRect/>
          </a:stretch>
        </p:blipFill>
        <p:spPr>
          <a:xfrm>
            <a:off x="797391" y="980018"/>
            <a:ext cx="10571380" cy="5182049"/>
          </a:xfrm>
          <a:prstGeom prst="rect">
            <a:avLst/>
          </a:prstGeom>
        </p:spPr>
      </p:pic>
    </p:spTree>
    <p:extLst>
      <p:ext uri="{BB962C8B-B14F-4D97-AF65-F5344CB8AC3E}">
        <p14:creationId xmlns:p14="http://schemas.microsoft.com/office/powerpoint/2010/main" val="4222047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C8E467-C17E-4A62-9AE5-F52FA95BC988}"/>
              </a:ext>
            </a:extLst>
          </p:cNvPr>
          <p:cNvSpPr>
            <a:spLocks noGrp="1"/>
          </p:cNvSpPr>
          <p:nvPr>
            <p:ph type="title"/>
          </p:nvPr>
        </p:nvSpPr>
        <p:spPr/>
        <p:txBody>
          <a:bodyPr/>
          <a:lstStyle/>
          <a:p>
            <a:r>
              <a:rPr lang="en-GB" dirty="0"/>
              <a:t>Online registration disclaimer</a:t>
            </a:r>
          </a:p>
        </p:txBody>
      </p:sp>
      <p:sp>
        <p:nvSpPr>
          <p:cNvPr id="7" name="Content Placeholder 6">
            <a:extLst>
              <a:ext uri="{FF2B5EF4-FFF2-40B4-BE49-F238E27FC236}">
                <a16:creationId xmlns:a16="http://schemas.microsoft.com/office/drawing/2014/main" id="{B45199DD-EC17-4660-B97D-D0A24B0C8A59}"/>
              </a:ext>
            </a:extLst>
          </p:cNvPr>
          <p:cNvSpPr>
            <a:spLocks noGrp="1"/>
          </p:cNvSpPr>
          <p:nvPr>
            <p:ph idx="1"/>
          </p:nvPr>
        </p:nvSpPr>
        <p:spPr>
          <a:xfrm>
            <a:off x="359999" y="1204840"/>
            <a:ext cx="11446163" cy="4340284"/>
          </a:xfrm>
        </p:spPr>
        <p:txBody>
          <a:bodyPr/>
          <a:lstStyle/>
          <a:p>
            <a:pPr lvl="0">
              <a:lnSpc>
                <a:spcPct val="100000"/>
              </a:lnSpc>
              <a:spcBef>
                <a:spcPts val="1800"/>
              </a:spcBef>
              <a:spcAft>
                <a:spcPts val="0"/>
              </a:spcAft>
              <a:buClr>
                <a:srgbClr val="787878"/>
              </a:buClr>
              <a:buSzPct val="75000"/>
            </a:pPr>
            <a:endParaRPr lang="en-GB" sz="1800" b="0" spc="-30" dirty="0">
              <a:ea typeface="Verdana" panose="020B0604030504040204" pitchFamily="34" charset="0"/>
            </a:endParaRP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The online registration form is being provided by the Care Quality Commission (CQC). </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This is a temporary facility being provided in-kind by CQC colleagues as an interim solution whilst the permanent digital portal is being developed by the NHS.</a:t>
            </a:r>
          </a:p>
          <a:p>
            <a:pPr lvl="0">
              <a:lnSpc>
                <a:spcPct val="100000"/>
              </a:lnSpc>
              <a:spcBef>
                <a:spcPts val="1800"/>
              </a:spcBef>
              <a:spcAft>
                <a:spcPts val="0"/>
              </a:spcAft>
              <a:buClr>
                <a:srgbClr val="787878"/>
              </a:buClr>
              <a:buSzPct val="75000"/>
            </a:pPr>
            <a:r>
              <a:rPr lang="en-GB" sz="1800" b="0" spc="-30" dirty="0">
                <a:ea typeface="Verdana" panose="020B0604030504040204" pitchFamily="34" charset="0"/>
              </a:rPr>
              <a:t>DHSC retains </a:t>
            </a:r>
            <a:r>
              <a:rPr lang="en-GB" sz="1800" b="0" i="1" spc="-30" dirty="0">
                <a:ea typeface="Verdana" panose="020B0604030504040204" pitchFamily="34" charset="0"/>
              </a:rPr>
              <a:t>full accountability </a:t>
            </a:r>
            <a:r>
              <a:rPr lang="en-GB" sz="1800" b="0" spc="-30" dirty="0">
                <a:ea typeface="Verdana" panose="020B0604030504040204" pitchFamily="34" charset="0"/>
              </a:rPr>
              <a:t>for the provision of this temporary online registration solution.</a:t>
            </a:r>
          </a:p>
        </p:txBody>
      </p:sp>
      <p:sp>
        <p:nvSpPr>
          <p:cNvPr id="9" name="Slide Number Placeholder 8">
            <a:extLst>
              <a:ext uri="{FF2B5EF4-FFF2-40B4-BE49-F238E27FC236}">
                <a16:creationId xmlns:a16="http://schemas.microsoft.com/office/drawing/2014/main" id="{37166DD0-478C-4C64-8462-32AC94011F3A}"/>
              </a:ext>
            </a:extLst>
          </p:cNvPr>
          <p:cNvSpPr>
            <a:spLocks noGrp="1"/>
          </p:cNvSpPr>
          <p:nvPr>
            <p:ph type="sldNum" sz="quarter" idx="12"/>
          </p:nvPr>
        </p:nvSpPr>
        <p:spPr/>
        <p:txBody>
          <a:bodyPr/>
          <a:lstStyle/>
          <a:p>
            <a:fld id="{06A44ADC-FBC0-4698-B0EC-1AD4A4060383}" type="slidenum">
              <a:rPr lang="en-GB" smtClean="0"/>
              <a:t>9</a:t>
            </a:fld>
            <a:endParaRPr lang="en-GB"/>
          </a:p>
        </p:txBody>
      </p:sp>
      <p:pic>
        <p:nvPicPr>
          <p:cNvPr id="10" name="Picture 9">
            <a:extLst>
              <a:ext uri="{FF2B5EF4-FFF2-40B4-BE49-F238E27FC236}">
                <a16:creationId xmlns:a16="http://schemas.microsoft.com/office/drawing/2014/main" id="{D608CD1E-FC48-4E4C-AD9B-0E9FCF8B09AC}"/>
              </a:ext>
            </a:extLst>
          </p:cNvPr>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0372720" y="4623699"/>
            <a:ext cx="1431352" cy="1450145"/>
          </a:xfrm>
          <a:prstGeom prst="rect">
            <a:avLst/>
          </a:prstGeom>
        </p:spPr>
      </p:pic>
    </p:spTree>
    <p:extLst>
      <p:ext uri="{BB962C8B-B14F-4D97-AF65-F5344CB8AC3E}">
        <p14:creationId xmlns:p14="http://schemas.microsoft.com/office/powerpoint/2010/main" val="4196174289"/>
      </p:ext>
    </p:extLst>
  </p:cSld>
  <p:clrMapOvr>
    <a:masterClrMapping/>
  </p:clrMapOvr>
</p:sld>
</file>

<file path=ppt/theme/theme1.xml><?xml version="1.0" encoding="utf-8"?>
<a:theme xmlns:a="http://schemas.openxmlformats.org/drawingml/2006/main" name="Office Theme">
  <a:themeElements>
    <a:clrScheme name="DHSC">
      <a:dk1>
        <a:sysClr val="windowText" lastClr="000000"/>
      </a:dk1>
      <a:lt1>
        <a:sysClr val="window" lastClr="FFFFFF"/>
      </a:lt1>
      <a:dk2>
        <a:srgbClr val="616265"/>
      </a:dk2>
      <a:lt2>
        <a:srgbClr val="E0E0E1"/>
      </a:lt2>
      <a:accent1>
        <a:srgbClr val="01A188"/>
      </a:accent1>
      <a:accent2>
        <a:srgbClr val="0063BE"/>
      </a:accent2>
      <a:accent3>
        <a:srgbClr val="E57200"/>
      </a:accent3>
      <a:accent4>
        <a:srgbClr val="512698"/>
      </a:accent4>
      <a:accent5>
        <a:srgbClr val="34B6E4"/>
      </a:accent5>
      <a:accent6>
        <a:srgbClr val="CC092F"/>
      </a:accent6>
      <a:hlink>
        <a:srgbClr val="0063BE"/>
      </a:hlink>
      <a:folHlink>
        <a:srgbClr val="5126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4398_DHSC_Ppt_template_DRAFT_v6.potx" id="{FF5623C2-E648-4D18-8D02-A8C6CCA3E916}" vid="{5CEE7835-84B0-457A-AA1D-DEDF797DD0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604</TotalTime>
  <Words>1154</Words>
  <Application>Microsoft Office PowerPoint</Application>
  <PresentationFormat>Widescreen</PresentationFormat>
  <Paragraphs>86</Paragraphs>
  <Slides>9</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Coronavirus National Testing Programme</vt:lpstr>
      <vt:lpstr>Testing of children under 18 years of age</vt:lpstr>
      <vt:lpstr>Introduction</vt:lpstr>
      <vt:lpstr>Who is eligible for testing?</vt:lpstr>
      <vt:lpstr>Frequently Asked Questions</vt:lpstr>
      <vt:lpstr>Test registration Process – Employer action</vt:lpstr>
      <vt:lpstr>Sector-specific online registration links</vt:lpstr>
      <vt:lpstr>Regional Test Site Locations</vt:lpstr>
      <vt:lpstr>Online registration 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Coronavirus National Testing Programme</dc:title>
  <dc:creator>Raman, Meena</dc:creator>
  <cp:lastModifiedBy>Raman, Meena</cp:lastModifiedBy>
  <cp:revision>18</cp:revision>
  <cp:lastPrinted>2020-04-17T15:10:37Z</cp:lastPrinted>
  <dcterms:created xsi:type="dcterms:W3CDTF">2020-04-16T12:28:00Z</dcterms:created>
  <dcterms:modified xsi:type="dcterms:W3CDTF">2020-04-17T18:00:46Z</dcterms:modified>
</cp:coreProperties>
</file>