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18"/>
  </p:notesMasterIdLst>
  <p:handoutMasterIdLst>
    <p:handoutMasterId r:id="rId19"/>
  </p:handoutMasterIdLst>
  <p:sldIdLst>
    <p:sldId id="263" r:id="rId5"/>
    <p:sldId id="274" r:id="rId6"/>
    <p:sldId id="264" r:id="rId7"/>
    <p:sldId id="266" r:id="rId8"/>
    <p:sldId id="275" r:id="rId9"/>
    <p:sldId id="276" r:id="rId10"/>
    <p:sldId id="272" r:id="rId11"/>
    <p:sldId id="277" r:id="rId12"/>
    <p:sldId id="265" r:id="rId13"/>
    <p:sldId id="268" r:id="rId14"/>
    <p:sldId id="273" r:id="rId15"/>
    <p:sldId id="267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0125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94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18E0D45E-0B97-4E29-8499-AB2B710EB4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5749" y="365910"/>
            <a:ext cx="1308943" cy="528611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A426801C-6EF1-44D5-BB49-CF9B1BD26219}"/>
              </a:ext>
            </a:extLst>
          </p:cNvPr>
          <p:cNvSpPr txBox="1"/>
          <p:nvPr userDrawn="1"/>
        </p:nvSpPr>
        <p:spPr>
          <a:xfrm>
            <a:off x="4099560" y="5714168"/>
            <a:ext cx="3992880" cy="4064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NHS England and NHS Improvement</a:t>
            </a:r>
            <a:endParaRPr lang="en-GB" sz="12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16">
            <a:extLst>
              <a:ext uri="{FF2B5EF4-FFF2-40B4-BE49-F238E27FC236}">
                <a16:creationId xmlns:a16="http://schemas.microsoft.com/office/drawing/2014/main" id="{2E504B7B-6AD1-45D7-8AE3-FA3C863D3A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13677"/>
            <a:ext cx="12211879" cy="41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B08CE-B749-4A34-8E38-256DAB23FDA3}"/>
              </a:ext>
            </a:extLst>
          </p:cNvPr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7" y="1037979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80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1878" y="1833143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4" name="Picture 13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284323AA-9573-44A2-B321-13F3CEFFCC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35749" y="365910"/>
            <a:ext cx="1308943" cy="528611"/>
          </a:xfrm>
          <a:prstGeom prst="rect">
            <a:avLst/>
          </a:prstGeom>
        </p:spPr>
      </p:pic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AB091A9-979F-438D-A004-40CFB3EAC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075" y="2537719"/>
            <a:ext cx="9275850" cy="1222496"/>
          </a:xfrm>
        </p:spPr>
        <p:txBody>
          <a:bodyPr>
            <a:normAutofit/>
          </a:bodyPr>
          <a:lstStyle/>
          <a:p>
            <a:r>
              <a:rPr lang="en-GB" dirty="0"/>
              <a:t>Networks, CDC’s, laboratories and systems</a:t>
            </a:r>
            <a:br>
              <a:rPr lang="en-GB" dirty="0"/>
            </a:br>
            <a:r>
              <a:rPr lang="en-GB" dirty="0"/>
              <a:t>South West NHSE&amp;I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3539" y="4469130"/>
            <a:ext cx="6858000" cy="473244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GB" dirty="0">
                <a:latin typeface="Arial"/>
                <a:cs typeface="Arial"/>
              </a:rPr>
              <a:t>BIVDA - May 2022</a:t>
            </a:r>
          </a:p>
          <a:p>
            <a:r>
              <a:rPr lang="en-GB" dirty="0">
                <a:latin typeface="Arial"/>
                <a:cs typeface="Arial"/>
              </a:rPr>
              <a:t>Bruce Daniel, Head of Pathology, SW NHSE&amp;I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4119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BD170-72E4-4763-88A2-DBDFC603C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Pathways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696B676-7E68-4252-979D-AE1798E14774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869" y="1730820"/>
            <a:ext cx="8370262" cy="431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169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FA2E6-7E3F-43F2-A970-065772C00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90427-9422-4374-8FEF-1CF4DD9070F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407773B-7511-41A9-B9F6-9EFA26108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50" y="778268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691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6DA9F-3B3C-48F8-B96C-B43D75922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Regional workstreams for Pathology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CF353-1899-4CC4-9061-B25909AFE8E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1878" y="1833143"/>
            <a:ext cx="10641498" cy="4372448"/>
          </a:xfrm>
        </p:spPr>
        <p:txBody>
          <a:bodyPr>
            <a:normAutofit lnSpcReduction="10000"/>
          </a:bodyPr>
          <a:lstStyle/>
          <a:p>
            <a:r>
              <a:rPr lang="en-GB" sz="2000" dirty="0">
                <a:solidFill>
                  <a:srgbClr val="005EB8"/>
                </a:solidFill>
              </a:rPr>
              <a:t>Network development – planning guidance for 22/23 notes need to be maturing by 24/25</a:t>
            </a:r>
          </a:p>
          <a:p>
            <a:r>
              <a:rPr lang="en-GB" sz="2000" dirty="0">
                <a:solidFill>
                  <a:srgbClr val="005EB8"/>
                </a:solidFill>
              </a:rPr>
              <a:t>Workforce – R&amp;R, skill mix, apprentices, CPD, secondments, training and development</a:t>
            </a:r>
          </a:p>
          <a:p>
            <a:r>
              <a:rPr lang="en-GB" sz="2000" dirty="0">
                <a:solidFill>
                  <a:srgbClr val="005EB8"/>
                </a:solidFill>
              </a:rPr>
              <a:t>POCT – governance, use cases, benefit/outcome, </a:t>
            </a:r>
          </a:p>
          <a:p>
            <a:r>
              <a:rPr lang="en-GB" sz="2000" dirty="0">
                <a:solidFill>
                  <a:srgbClr val="005EB8"/>
                </a:solidFill>
              </a:rPr>
              <a:t>Digital roadmaps and digital histopathology</a:t>
            </a:r>
          </a:p>
          <a:p>
            <a:r>
              <a:rPr lang="en-GB" sz="2000" dirty="0">
                <a:solidFill>
                  <a:srgbClr val="005EB8"/>
                </a:solidFill>
              </a:rPr>
              <a:t>Data – Model Hospital, PQAD and “performance”</a:t>
            </a:r>
          </a:p>
          <a:p>
            <a:r>
              <a:rPr lang="en-GB" sz="2000" dirty="0">
                <a:solidFill>
                  <a:srgbClr val="005EB8"/>
                </a:solidFill>
              </a:rPr>
              <a:t>Pathways</a:t>
            </a:r>
          </a:p>
          <a:p>
            <a:r>
              <a:rPr lang="en-GB" sz="2000" dirty="0">
                <a:solidFill>
                  <a:srgbClr val="005EB8"/>
                </a:solidFill>
              </a:rPr>
              <a:t>Likely new workstreams soon:	</a:t>
            </a:r>
          </a:p>
          <a:p>
            <a:pPr lvl="1"/>
            <a:r>
              <a:rPr lang="en-GB" sz="2000" dirty="0">
                <a:solidFill>
                  <a:srgbClr val="005EB8"/>
                </a:solidFill>
              </a:rPr>
              <a:t>AMR</a:t>
            </a:r>
          </a:p>
          <a:p>
            <a:pPr lvl="1"/>
            <a:r>
              <a:rPr lang="en-GB" sz="2000" dirty="0">
                <a:solidFill>
                  <a:srgbClr val="005EB8"/>
                </a:solidFill>
              </a:rPr>
              <a:t>Blood transfusion</a:t>
            </a:r>
          </a:p>
          <a:p>
            <a:pPr lvl="1"/>
            <a:r>
              <a:rPr lang="en-GB" sz="2000" dirty="0">
                <a:solidFill>
                  <a:srgbClr val="005EB8"/>
                </a:solidFill>
              </a:rPr>
              <a:t>Business continuity</a:t>
            </a:r>
          </a:p>
          <a:p>
            <a:pPr lvl="1"/>
            <a:endParaRPr lang="en-GB" sz="2000" dirty="0">
              <a:solidFill>
                <a:srgbClr val="005EB8"/>
              </a:solidFill>
            </a:endParaRPr>
          </a:p>
          <a:p>
            <a:r>
              <a:rPr lang="en-GB" sz="2000" dirty="0">
                <a:solidFill>
                  <a:srgbClr val="005EB8"/>
                </a:solidFill>
              </a:rPr>
              <a:t>Plus, elective recovery, cancer and UEC improvements generally</a:t>
            </a:r>
          </a:p>
        </p:txBody>
      </p:sp>
    </p:spTree>
    <p:extLst>
      <p:ext uri="{BB962C8B-B14F-4D97-AF65-F5344CB8AC3E}">
        <p14:creationId xmlns:p14="http://schemas.microsoft.com/office/powerpoint/2010/main" val="2076737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960EB-3205-46E4-9F90-272C282D8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Return to BAU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47A6E-44D1-43D9-B43C-2AB81E6154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1878" y="1833142"/>
            <a:ext cx="10641498" cy="4300529"/>
          </a:xfrm>
        </p:spPr>
        <p:txBody>
          <a:bodyPr/>
          <a:lstStyle/>
          <a:p>
            <a:r>
              <a:rPr lang="en-GB" sz="2000" dirty="0">
                <a:solidFill>
                  <a:srgbClr val="005EB8"/>
                </a:solidFill>
              </a:rPr>
              <a:t>Changes to </a:t>
            </a:r>
            <a:r>
              <a:rPr lang="en-GB" sz="2000" dirty="0" err="1">
                <a:solidFill>
                  <a:srgbClr val="005EB8"/>
                </a:solidFill>
              </a:rPr>
              <a:t>covid</a:t>
            </a:r>
            <a:r>
              <a:rPr lang="en-GB" sz="2000" dirty="0">
                <a:solidFill>
                  <a:srgbClr val="005EB8"/>
                </a:solidFill>
              </a:rPr>
              <a:t> use cases, testing regimes and technology and funding thru Summer 2022</a:t>
            </a:r>
          </a:p>
          <a:p>
            <a:r>
              <a:rPr lang="en-GB" sz="2000" dirty="0">
                <a:solidFill>
                  <a:srgbClr val="005EB8"/>
                </a:solidFill>
              </a:rPr>
              <a:t>Focus on network workplans development</a:t>
            </a:r>
          </a:p>
          <a:p>
            <a:r>
              <a:rPr lang="en-GB" sz="2000" dirty="0">
                <a:solidFill>
                  <a:srgbClr val="005EB8"/>
                </a:solidFill>
              </a:rPr>
              <a:t>Focus on workforce</a:t>
            </a:r>
          </a:p>
          <a:p>
            <a:r>
              <a:rPr lang="en-GB" sz="2000" dirty="0">
                <a:solidFill>
                  <a:srgbClr val="005EB8"/>
                </a:solidFill>
              </a:rPr>
              <a:t>Integration and externalising pathology into system/s wide diagnostics</a:t>
            </a:r>
          </a:p>
          <a:p>
            <a:r>
              <a:rPr lang="en-GB" sz="2000" dirty="0">
                <a:solidFill>
                  <a:srgbClr val="005EB8"/>
                </a:solidFill>
              </a:rPr>
              <a:t>Key theme is horizontal digital integration within between and across systems</a:t>
            </a:r>
          </a:p>
          <a:p>
            <a:r>
              <a:rPr lang="en-GB" sz="2000" dirty="0">
                <a:solidFill>
                  <a:srgbClr val="005EB8"/>
                </a:solidFill>
              </a:rPr>
              <a:t>Support LTP</a:t>
            </a:r>
          </a:p>
          <a:p>
            <a:r>
              <a:rPr lang="en-GB" sz="2000" dirty="0">
                <a:solidFill>
                  <a:srgbClr val="005EB8"/>
                </a:solidFill>
              </a:rPr>
              <a:t>Deliver Richards report (“120%”)</a:t>
            </a:r>
          </a:p>
          <a:p>
            <a:r>
              <a:rPr lang="en-GB" sz="2000" dirty="0">
                <a:solidFill>
                  <a:srgbClr val="005EB8"/>
                </a:solidFill>
              </a:rPr>
              <a:t>Delivery of GIRFT outcomes</a:t>
            </a:r>
          </a:p>
          <a:p>
            <a:r>
              <a:rPr lang="en-GB" sz="2000" dirty="0">
                <a:solidFill>
                  <a:srgbClr val="005EB8"/>
                </a:solidFill>
              </a:rPr>
              <a:t>More focus on patient pathway benefits</a:t>
            </a:r>
          </a:p>
          <a:p>
            <a:endParaRPr lang="en-GB" sz="2000" dirty="0">
              <a:solidFill>
                <a:srgbClr val="005E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581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F198-B7DE-43A3-9481-CE0D51EFC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South West Pathology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EDFD8-75D7-49BE-AA94-D83C589383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1878" y="1833143"/>
            <a:ext cx="10641498" cy="444337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GB" sz="2200" dirty="0">
                <a:solidFill>
                  <a:srgbClr val="005EB8"/>
                </a:solidFill>
                <a:latin typeface="Arial"/>
                <a:cs typeface="Arial"/>
              </a:rPr>
              <a:t>15 pathology services</a:t>
            </a:r>
          </a:p>
          <a:p>
            <a:pPr>
              <a:lnSpc>
                <a:spcPct val="100000"/>
              </a:lnSpc>
            </a:pPr>
            <a:r>
              <a:rPr lang="en-GB" sz="2200" dirty="0">
                <a:solidFill>
                  <a:srgbClr val="005EB8"/>
                </a:solidFill>
                <a:latin typeface="Arial"/>
                <a:cs typeface="Arial"/>
              </a:rPr>
              <a:t>Blood sciences and immunology</a:t>
            </a:r>
          </a:p>
          <a:p>
            <a:pPr>
              <a:lnSpc>
                <a:spcPct val="100000"/>
              </a:lnSpc>
            </a:pPr>
            <a:r>
              <a:rPr lang="en-GB" sz="2200" dirty="0">
                <a:solidFill>
                  <a:srgbClr val="005EB8"/>
                </a:solidFill>
                <a:latin typeface="Arial"/>
                <a:cs typeface="Arial"/>
              </a:rPr>
              <a:t>Clinical microbiology/virology and AMR</a:t>
            </a:r>
          </a:p>
          <a:p>
            <a:pPr>
              <a:lnSpc>
                <a:spcPct val="100000"/>
              </a:lnSpc>
            </a:pPr>
            <a:r>
              <a:rPr lang="en-GB" sz="2200" dirty="0">
                <a:solidFill>
                  <a:srgbClr val="005EB8"/>
                </a:solidFill>
                <a:latin typeface="Arial"/>
                <a:cs typeface="Arial"/>
              </a:rPr>
              <a:t>Cellular pathology (plus genomics)</a:t>
            </a:r>
          </a:p>
          <a:p>
            <a:pPr>
              <a:lnSpc>
                <a:spcPct val="100000"/>
              </a:lnSpc>
            </a:pPr>
            <a:r>
              <a:rPr lang="en-GB" sz="2200" dirty="0">
                <a:solidFill>
                  <a:srgbClr val="005EB8"/>
                </a:solidFill>
                <a:latin typeface="Arial"/>
                <a:cs typeface="Arial"/>
              </a:rPr>
              <a:t>Blood transfusion</a:t>
            </a:r>
          </a:p>
          <a:p>
            <a:pPr>
              <a:lnSpc>
                <a:spcPct val="100000"/>
              </a:lnSpc>
            </a:pPr>
            <a:r>
              <a:rPr lang="en-GB" sz="2200" dirty="0">
                <a:solidFill>
                  <a:srgbClr val="005EB8"/>
                </a:solidFill>
                <a:latin typeface="Arial"/>
                <a:cs typeface="Arial"/>
              </a:rPr>
              <a:t>Point of care testing</a:t>
            </a:r>
          </a:p>
          <a:p>
            <a:pPr>
              <a:lnSpc>
                <a:spcPct val="100000"/>
              </a:lnSpc>
            </a:pPr>
            <a:r>
              <a:rPr lang="en-GB" sz="2200" dirty="0">
                <a:solidFill>
                  <a:srgbClr val="005EB8"/>
                </a:solidFill>
                <a:latin typeface="Arial"/>
                <a:cs typeface="Arial"/>
              </a:rPr>
              <a:t>“Digital” – interfaces, integration, requesting, LIMS, BI, data and dashboards</a:t>
            </a:r>
          </a:p>
          <a:p>
            <a:pPr>
              <a:lnSpc>
                <a:spcPct val="100000"/>
              </a:lnSpc>
            </a:pPr>
            <a:r>
              <a:rPr lang="en-GB" sz="2200" dirty="0">
                <a:solidFill>
                  <a:srgbClr val="005EB8"/>
                </a:solidFill>
                <a:latin typeface="Arial"/>
                <a:cs typeface="Arial"/>
              </a:rPr>
              <a:t>Workforce</a:t>
            </a:r>
          </a:p>
          <a:p>
            <a:pPr>
              <a:lnSpc>
                <a:spcPct val="100000"/>
              </a:lnSpc>
            </a:pPr>
            <a:r>
              <a:rPr lang="en-GB" sz="2200" dirty="0">
                <a:solidFill>
                  <a:srgbClr val="005EB8"/>
                </a:solidFill>
                <a:latin typeface="Arial"/>
                <a:cs typeface="Arial"/>
              </a:rPr>
              <a:t>Networks</a:t>
            </a:r>
          </a:p>
          <a:p>
            <a:pPr>
              <a:lnSpc>
                <a:spcPct val="100000"/>
              </a:lnSpc>
            </a:pPr>
            <a:r>
              <a:rPr lang="en-GB" sz="2200" dirty="0">
                <a:solidFill>
                  <a:srgbClr val="005EB8"/>
                </a:solidFill>
                <a:latin typeface="Arial"/>
                <a:cs typeface="Arial"/>
              </a:rPr>
              <a:t>GIRFT/effectiveness/PQAD</a:t>
            </a:r>
          </a:p>
          <a:p>
            <a:pPr>
              <a:lnSpc>
                <a:spcPct val="100000"/>
              </a:lnSpc>
            </a:pPr>
            <a:r>
              <a:rPr lang="en-GB" sz="2200" dirty="0">
                <a:solidFill>
                  <a:srgbClr val="005EB8"/>
                </a:solidFill>
                <a:latin typeface="Arial"/>
                <a:cs typeface="Arial"/>
              </a:rPr>
              <a:t>CDC’s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3699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199" y="484394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838199" y="1696022"/>
            <a:ext cx="10638184" cy="44264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>
              <a:buClr>
                <a:srgbClr val="005EB8"/>
              </a:buClr>
            </a:pP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005EB8"/>
              </a:buClr>
            </a:pPr>
            <a:endParaRPr lang="en-GB" dirty="0">
              <a:latin typeface="Arial"/>
              <a:cs typeface="Arial"/>
            </a:endParaRPr>
          </a:p>
          <a:p>
            <a:pPr>
              <a:buClr>
                <a:srgbClr val="005EB8"/>
              </a:buClr>
            </a:pPr>
            <a:endParaRPr lang="en-GB" dirty="0">
              <a:cs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F606E4-E410-4D72-AFF3-0C92B6FDAD03}"/>
              </a:ext>
            </a:extLst>
          </p:cNvPr>
          <p:cNvSpPr txBox="1"/>
          <p:nvPr/>
        </p:nvSpPr>
        <p:spPr>
          <a:xfrm>
            <a:off x="4193309" y="524394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CA0C09-B5A1-4A3D-9B43-CC6FFB225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3" y="0"/>
            <a:ext cx="12080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01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65B13-809A-4796-A412-6E61D5C3C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Networks and maturity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D1940-7840-4F68-8DFC-B05D79C0DA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1878" y="1833142"/>
            <a:ext cx="10641497" cy="4803964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GB" sz="2000" i="1" dirty="0"/>
              <a:t>Pathology networks are </a:t>
            </a:r>
            <a:r>
              <a:rPr lang="en-GB" sz="2000" i="1" dirty="0">
                <a:highlight>
                  <a:srgbClr val="FFFF00"/>
                </a:highlight>
              </a:rPr>
              <a:t>collaborations between multiple NHS provider organisations</a:t>
            </a:r>
            <a:r>
              <a:rPr lang="en-GB" sz="2000" i="1" dirty="0"/>
              <a:t>, and their scale is such that they </a:t>
            </a:r>
            <a:r>
              <a:rPr lang="en-GB" sz="2000" i="1" dirty="0">
                <a:highlight>
                  <a:srgbClr val="FFFF00"/>
                </a:highlight>
              </a:rPr>
              <a:t>can be significant operating businesses in their own right</a:t>
            </a:r>
            <a:r>
              <a:rPr lang="en-GB" sz="2000" i="1" dirty="0"/>
              <a:t>. To ensure that these partnerships are enduring and successful, a defined structure for both collaboration and governance (and in thriving networks, ownership) and operation of the pathology network is essential</a:t>
            </a:r>
          </a:p>
          <a:p>
            <a:pPr marL="228600" lvl="1">
              <a:spcBef>
                <a:spcPts val="1000"/>
              </a:spcBef>
            </a:pPr>
            <a:endParaRPr lang="en-GB" sz="2000" i="1" dirty="0">
              <a:solidFill>
                <a:srgbClr val="005EB8"/>
              </a:solidFill>
              <a:latin typeface="Arial"/>
              <a:cs typeface="Arial"/>
            </a:endParaRPr>
          </a:p>
          <a:p>
            <a:pPr marL="228600" lvl="1">
              <a:spcBef>
                <a:spcPts val="1000"/>
              </a:spcBef>
            </a:pPr>
            <a:r>
              <a:rPr lang="en-GB" sz="2000" dirty="0">
                <a:solidFill>
                  <a:srgbClr val="005EB8"/>
                </a:solidFill>
                <a:latin typeface="Arial"/>
                <a:cs typeface="Arial"/>
              </a:rPr>
              <a:t>29 networks (aim to reduce)</a:t>
            </a:r>
          </a:p>
          <a:p>
            <a:pPr marL="228600" lvl="1">
              <a:spcBef>
                <a:spcPts val="1000"/>
              </a:spcBef>
            </a:pPr>
            <a:r>
              <a:rPr lang="en-GB" sz="2000" dirty="0">
                <a:solidFill>
                  <a:srgbClr val="005EB8"/>
                </a:solidFill>
                <a:latin typeface="Arial"/>
                <a:cs typeface="Arial"/>
              </a:rPr>
              <a:t>Operational planning guidance 22/23 notes mature status target by 24/25</a:t>
            </a:r>
          </a:p>
          <a:p>
            <a:pPr marL="228600" lvl="1">
              <a:spcBef>
                <a:spcPts val="1000"/>
              </a:spcBef>
            </a:pPr>
            <a:r>
              <a:rPr lang="en-GB" sz="2000" dirty="0">
                <a:solidFill>
                  <a:srgbClr val="005EB8"/>
                </a:solidFill>
                <a:latin typeface="Arial"/>
                <a:cs typeface="Arial"/>
              </a:rPr>
              <a:t>7 domains in maturity matrix</a:t>
            </a:r>
          </a:p>
          <a:p>
            <a:pPr marL="228600" lvl="1">
              <a:spcBef>
                <a:spcPts val="1000"/>
              </a:spcBef>
            </a:pPr>
            <a:r>
              <a:rPr lang="en-GB" sz="2000" dirty="0">
                <a:solidFill>
                  <a:srgbClr val="005EB8"/>
                </a:solidFill>
                <a:latin typeface="Arial"/>
                <a:cs typeface="Arial"/>
              </a:rPr>
              <a:t>Operational domain includes POCT</a:t>
            </a:r>
          </a:p>
          <a:p>
            <a:pPr marL="228600" lvl="1">
              <a:spcBef>
                <a:spcPts val="1000"/>
              </a:spcBef>
            </a:pPr>
            <a:r>
              <a:rPr lang="en-GB" sz="2000" dirty="0">
                <a:solidFill>
                  <a:srgbClr val="005EB8"/>
                </a:solidFill>
                <a:latin typeface="Arial"/>
                <a:cs typeface="Arial"/>
              </a:rPr>
              <a:t>Specific “shared supply chain” domain</a:t>
            </a:r>
          </a:p>
          <a:p>
            <a:endParaRPr lang="en-GB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62BC2FD-ACF8-4DCB-8EB3-C74D434C2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25" y="1593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40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AFE06D5-5DDD-4D4B-82F5-7FE9C6DEF94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968072" y="1119188"/>
            <a:ext cx="8270143" cy="523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2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D52A004-B5C9-44DB-B396-183B949F357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075925" y="847422"/>
            <a:ext cx="9393441" cy="546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53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253CF-CFE5-4296-B6A5-7B42AC11F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3099D-6E35-49C9-858B-8EDEFB6D5DB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solidFill>
                  <a:srgbClr val="005EB8"/>
                </a:solidFill>
                <a:latin typeface="Arial"/>
                <a:cs typeface="Arial"/>
              </a:rPr>
              <a:t>The official line is that NHS pathology services should only be using Category towers.</a:t>
            </a:r>
          </a:p>
          <a:p>
            <a:r>
              <a:rPr lang="en-GB" sz="2000" dirty="0">
                <a:solidFill>
                  <a:srgbClr val="005EB8"/>
                </a:solidFill>
                <a:latin typeface="Arial"/>
                <a:cs typeface="Arial"/>
              </a:rPr>
              <a:t>National team will be working with NHSEI commercial and the category tower to re-state strategy, having engaged with BIVDA</a:t>
            </a:r>
          </a:p>
          <a:p>
            <a:r>
              <a:rPr lang="en-GB" sz="2000" dirty="0">
                <a:solidFill>
                  <a:srgbClr val="005EB8"/>
                </a:solidFill>
                <a:latin typeface="Arial"/>
                <a:cs typeface="Arial"/>
              </a:rPr>
              <a:t>Procurement is a key feature of network maturity development</a:t>
            </a:r>
          </a:p>
          <a:p>
            <a:r>
              <a:rPr lang="en-GB" sz="2000" dirty="0">
                <a:solidFill>
                  <a:srgbClr val="005EB8"/>
                </a:solidFill>
                <a:latin typeface="Arial"/>
                <a:cs typeface="Arial"/>
              </a:rPr>
              <a:t>Expectation that network work plans include improving network procurement</a:t>
            </a:r>
          </a:p>
          <a:p>
            <a:endParaRPr lang="en-GB" sz="2000" dirty="0">
              <a:solidFill>
                <a:srgbClr val="005EB8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854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C36AF5-8544-4380-8AF5-A19DD601422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652528" y="1038225"/>
            <a:ext cx="8901231" cy="527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31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5D5F7-DFF6-44F1-A54B-F7B1E8EB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CDC’s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72EC5-A391-4866-9FBA-9CDD6F71E5B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1878" y="1833142"/>
            <a:ext cx="10641498" cy="4300529"/>
          </a:xfrm>
        </p:spPr>
        <p:txBody>
          <a:bodyPr>
            <a:normAutofit lnSpcReduction="10000"/>
          </a:bodyPr>
          <a:lstStyle/>
          <a:p>
            <a:r>
              <a:rPr lang="en-GB" sz="2000" dirty="0">
                <a:solidFill>
                  <a:srgbClr val="005EB8"/>
                </a:solidFill>
                <a:latin typeface="Arial"/>
                <a:cs typeface="Arial"/>
              </a:rPr>
              <a:t>The current x4 aims are to:</a:t>
            </a:r>
          </a:p>
          <a:p>
            <a:pPr marL="685800" lvl="2">
              <a:spcBef>
                <a:spcPts val="1000"/>
              </a:spcBef>
            </a:pPr>
            <a:r>
              <a:rPr lang="en-GB" sz="2000" dirty="0">
                <a:solidFill>
                  <a:srgbClr val="005EB8"/>
                </a:solidFill>
                <a:latin typeface="Arial"/>
                <a:cs typeface="Arial"/>
              </a:rPr>
              <a:t>Deliver at least one CDC per system</a:t>
            </a:r>
          </a:p>
          <a:p>
            <a:pPr marL="685800" lvl="2">
              <a:spcBef>
                <a:spcPts val="1000"/>
              </a:spcBef>
            </a:pPr>
            <a:r>
              <a:rPr lang="en-GB" sz="2000" dirty="0">
                <a:solidFill>
                  <a:srgbClr val="005EB8"/>
                </a:solidFill>
                <a:latin typeface="Arial"/>
                <a:cs typeface="Arial"/>
              </a:rPr>
              <a:t>Support diagnostic elective recovery</a:t>
            </a:r>
          </a:p>
          <a:p>
            <a:pPr marL="685800" lvl="2">
              <a:spcBef>
                <a:spcPts val="1000"/>
              </a:spcBef>
            </a:pPr>
            <a:r>
              <a:rPr lang="en-GB" sz="2000" dirty="0">
                <a:solidFill>
                  <a:srgbClr val="005EB8"/>
                </a:solidFill>
                <a:latin typeface="Arial"/>
                <a:cs typeface="Arial"/>
              </a:rPr>
              <a:t>Improve efficiency and patient experience</a:t>
            </a:r>
          </a:p>
          <a:p>
            <a:pPr marL="685800" lvl="2">
              <a:spcBef>
                <a:spcPts val="1000"/>
              </a:spcBef>
            </a:pPr>
            <a:r>
              <a:rPr lang="en-GB" sz="2000" dirty="0">
                <a:solidFill>
                  <a:srgbClr val="005EB8"/>
                </a:solidFill>
                <a:latin typeface="Arial"/>
                <a:cs typeface="Arial"/>
              </a:rPr>
              <a:t>Address health inequalities and improve access to diagnostics</a:t>
            </a:r>
          </a:p>
          <a:p>
            <a:pPr marL="685800" lvl="2">
              <a:spcBef>
                <a:spcPts val="1000"/>
              </a:spcBef>
            </a:pPr>
            <a:endParaRPr lang="en-GB" sz="2000" dirty="0">
              <a:solidFill>
                <a:srgbClr val="005EB8"/>
              </a:solidFill>
              <a:latin typeface="Arial"/>
              <a:cs typeface="Arial"/>
            </a:endParaRPr>
          </a:p>
          <a:p>
            <a:pPr marL="228600" lvl="1">
              <a:spcBef>
                <a:spcPts val="1000"/>
              </a:spcBef>
            </a:pPr>
            <a:r>
              <a:rPr lang="en-GB" sz="2000" dirty="0">
                <a:solidFill>
                  <a:srgbClr val="005EB8"/>
                </a:solidFill>
                <a:latin typeface="Arial"/>
                <a:cs typeface="Arial"/>
              </a:rPr>
              <a:t>Hubs and spokes</a:t>
            </a:r>
          </a:p>
          <a:p>
            <a:pPr marL="228600" lvl="1">
              <a:spcBef>
                <a:spcPts val="1000"/>
              </a:spcBef>
            </a:pPr>
            <a:r>
              <a:rPr lang="en-GB" sz="2000" dirty="0">
                <a:solidFill>
                  <a:srgbClr val="005EB8"/>
                </a:solidFill>
                <a:latin typeface="Arial"/>
                <a:cs typeface="Arial"/>
              </a:rPr>
              <a:t>Small, standard and large</a:t>
            </a:r>
          </a:p>
          <a:p>
            <a:pPr marL="228600" lvl="1">
              <a:spcBef>
                <a:spcPts val="1000"/>
              </a:spcBef>
            </a:pPr>
            <a:r>
              <a:rPr lang="en-GB" sz="2000" dirty="0">
                <a:solidFill>
                  <a:srgbClr val="005EB8"/>
                </a:solidFill>
                <a:latin typeface="Arial"/>
                <a:cs typeface="Arial"/>
              </a:rPr>
              <a:t>New build or existing locations</a:t>
            </a:r>
          </a:p>
          <a:p>
            <a:pPr marL="228600" lvl="1">
              <a:spcBef>
                <a:spcPts val="1000"/>
              </a:spcBef>
            </a:pPr>
            <a:r>
              <a:rPr lang="en-GB" sz="2000" dirty="0">
                <a:solidFill>
                  <a:srgbClr val="005EB8"/>
                </a:solidFill>
                <a:latin typeface="Arial"/>
                <a:cs typeface="Arial"/>
              </a:rPr>
              <a:t>POCT and phlebotomy</a:t>
            </a:r>
          </a:p>
          <a:p>
            <a:pPr marL="228600" lvl="1">
              <a:spcBef>
                <a:spcPts val="1000"/>
              </a:spcBef>
            </a:pPr>
            <a:r>
              <a:rPr lang="en-GB" sz="2000" dirty="0">
                <a:solidFill>
                  <a:srgbClr val="005EB8"/>
                </a:solidFill>
                <a:latin typeface="Arial"/>
                <a:cs typeface="Arial"/>
              </a:rPr>
              <a:t>Work with the IS ?</a:t>
            </a:r>
          </a:p>
        </p:txBody>
      </p:sp>
    </p:spTree>
    <p:extLst>
      <p:ext uri="{BB962C8B-B14F-4D97-AF65-F5344CB8AC3E}">
        <p14:creationId xmlns:p14="http://schemas.microsoft.com/office/powerpoint/2010/main" val="131309263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4A07F297CB714AA444711BE03C57E6" ma:contentTypeVersion="9" ma:contentTypeDescription="Create a new document." ma:contentTypeScope="" ma:versionID="8169ffbeba509925200f3a3d0b494290">
  <xsd:schema xmlns:xsd="http://www.w3.org/2001/XMLSchema" xmlns:xs="http://www.w3.org/2001/XMLSchema" xmlns:p="http://schemas.microsoft.com/office/2006/metadata/properties" xmlns:ns2="f90e7bc6-a3db-487f-b513-bfabef5bed32" xmlns:ns3="cccaf3ac-2de9-44d4-aa31-54302fceb5f7" xmlns:ns4="5d66da30-c57e-467e-bd92-94ce3dcc2d9c" targetNamespace="http://schemas.microsoft.com/office/2006/metadata/properties" ma:root="true" ma:fieldsID="96a69e71d600c1e148d8985e5128b887" ns2:_="" ns3:_="" ns4:_="">
    <xsd:import namespace="f90e7bc6-a3db-487f-b513-bfabef5bed32"/>
    <xsd:import namespace="cccaf3ac-2de9-44d4-aa31-54302fceb5f7"/>
    <xsd:import namespace="5d66da30-c57e-467e-bd92-94ce3dcc2d9c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3:TaxCatchAll" minOccurs="0"/>
                <xsd:element ref="ns4:MediaServiceMetadata" minOccurs="0"/>
                <xsd:element ref="ns4:MediaServiceFastMetadata" minOccurs="0"/>
                <xsd:element ref="ns4:template" minOccurs="0"/>
                <xsd:element ref="ns2:SharedWithUsers" minOccurs="0"/>
                <xsd:element ref="ns2:SharedWithDetails" minOccurs="0"/>
                <xsd:element ref="ns4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0e7bc6-a3db-487f-b513-bfabef5bed32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443b0bdb-28a8-4814-9fb9-624c17c095f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af3ac-2de9-44d4-aa31-54302fceb5f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9149f758-a6f2-4b74-bc3e-e8922073796b}" ma:internalName="TaxCatchAll" ma:showField="CatchAllData" ma:web="f90e7bc6-a3db-487f-b513-bfabef5bed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66da30-c57e-467e-bd92-94ce3dcc2d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template" ma:index="13" nillable="true" ma:displayName="template" ma:format="Dropdown" ma:internalName="template">
      <xsd:simpleType>
        <xsd:restriction base="dms:Text">
          <xsd:maxLength value="255"/>
        </xsd:restriction>
      </xsd:simpleType>
    </xsd:element>
    <xsd:element name="Date" ma:index="16" nillable="true" ma:displayName="Date" ma:format="DateTime" ma:internalName="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5d66da30-c57e-467e-bd92-94ce3dcc2d9c">2020-02-06T00:00:00+00:00</Date>
    <TaxKeywordTaxHTField xmlns="f90e7bc6-a3db-487f-b513-bfabef5bed32">
      <Terms xmlns="http://schemas.microsoft.com/office/infopath/2007/PartnerControls"/>
    </TaxKeywordTaxHTField>
    <template xmlns="5d66da30-c57e-467e-bd92-94ce3dcc2d9c">Presentation</template>
    <TaxCatchAll xmlns="cccaf3ac-2de9-44d4-aa31-54302fceb5f7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CE14AB-F942-4F81-98BA-13239629BBB7}">
  <ds:schemaRefs>
    <ds:schemaRef ds:uri="5d66da30-c57e-467e-bd92-94ce3dcc2d9c"/>
    <ds:schemaRef ds:uri="cccaf3ac-2de9-44d4-aa31-54302fceb5f7"/>
    <ds:schemaRef ds:uri="f90e7bc6-a3db-487f-b513-bfabef5bed3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4D9FD49-C1C5-400A-B04D-90A236984D1F}">
  <ds:schemaRefs>
    <ds:schemaRef ds:uri="http://purl.org/dc/elements/1.1/"/>
    <ds:schemaRef ds:uri="http://schemas.microsoft.com/office/2006/metadata/properties"/>
    <ds:schemaRef ds:uri="f90e7bc6-a3db-487f-b513-bfabef5bed3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5d66da30-c57e-467e-bd92-94ce3dcc2d9c"/>
    <ds:schemaRef ds:uri="cccaf3ac-2de9-44d4-aa31-54302fceb5f7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</TotalTime>
  <Words>437</Words>
  <Application>Microsoft Office PowerPoint</Application>
  <PresentationFormat>Widescreen</PresentationFormat>
  <Paragraphs>66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Custom Design</vt:lpstr>
      <vt:lpstr>Networks, CDC’s, laboratories and systems South West NHSE&amp;I </vt:lpstr>
      <vt:lpstr>South West Pathology</vt:lpstr>
      <vt:lpstr>PowerPoint Presentation</vt:lpstr>
      <vt:lpstr>Networks and maturity matrix</vt:lpstr>
      <vt:lpstr>PowerPoint Presentation</vt:lpstr>
      <vt:lpstr>PowerPoint Presentation</vt:lpstr>
      <vt:lpstr>Procurement</vt:lpstr>
      <vt:lpstr>PowerPoint Presentation</vt:lpstr>
      <vt:lpstr>CDC’s</vt:lpstr>
      <vt:lpstr>Pathways</vt:lpstr>
      <vt:lpstr>PowerPoint Presentation</vt:lpstr>
      <vt:lpstr>Regional workstreams for Pathology</vt:lpstr>
      <vt:lpstr>Return to BAU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Bruce Daniel</cp:lastModifiedBy>
  <cp:revision>84</cp:revision>
  <dcterms:created xsi:type="dcterms:W3CDTF">2017-05-03T08:06:17Z</dcterms:created>
  <dcterms:modified xsi:type="dcterms:W3CDTF">2022-05-18T16:05:13Z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0x010100A54A07F297CB714AA444711BE03C57E6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</Properties>
</file>